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ti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sldIdLst>
    <p:sldId id="256" r:id="rId2"/>
    <p:sldId id="272" r:id="rId3"/>
    <p:sldId id="271" r:id="rId4"/>
    <p:sldId id="269" r:id="rId5"/>
    <p:sldId id="283" r:id="rId6"/>
    <p:sldId id="257" r:id="rId7"/>
    <p:sldId id="292" r:id="rId8"/>
    <p:sldId id="263" r:id="rId9"/>
    <p:sldId id="294" r:id="rId10"/>
    <p:sldId id="284" r:id="rId11"/>
    <p:sldId id="279" r:id="rId12"/>
    <p:sldId id="281" r:id="rId13"/>
    <p:sldId id="282" r:id="rId14"/>
    <p:sldId id="275" r:id="rId15"/>
    <p:sldId id="297" r:id="rId16"/>
    <p:sldId id="296" r:id="rId17"/>
    <p:sldId id="259" r:id="rId18"/>
    <p:sldId id="268" r:id="rId19"/>
    <p:sldId id="261" r:id="rId20"/>
    <p:sldId id="262" r:id="rId21"/>
    <p:sldId id="267" r:id="rId22"/>
    <p:sldId id="265" r:id="rId23"/>
    <p:sldId id="266" r:id="rId24"/>
    <p:sldId id="286" r:id="rId25"/>
    <p:sldId id="291" r:id="rId26"/>
    <p:sldId id="295" r:id="rId27"/>
    <p:sldId id="287" r:id="rId28"/>
    <p:sldId id="273" r:id="rId29"/>
    <p:sldId id="277" r:id="rId30"/>
    <p:sldId id="280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66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354" autoAdjust="0"/>
    <p:restoredTop sz="73878" autoAdjust="0"/>
  </p:normalViewPr>
  <p:slideViewPr>
    <p:cSldViewPr snapToGrid="0">
      <p:cViewPr varScale="1">
        <p:scale>
          <a:sx n="50" d="100"/>
          <a:sy n="50" d="100"/>
        </p:scale>
        <p:origin x="396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tif>
</file>

<file path=ppt/media/image16.png>
</file>

<file path=ppt/media/image17.png>
</file>

<file path=ppt/media/image18.tif>
</file>

<file path=ppt/media/image19.tif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9ED14E-8B63-4681-BC51-4B33B7F50764}" type="datetimeFigureOut">
              <a:rPr lang="en-US" smtClean="0"/>
              <a:t>7/17/2019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7C51C1-9819-4643-A9BE-FEBECE5AA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3987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7C51C1-9819-4643-A9BE-FEBECE5AA7E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3755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(review difference between </a:t>
            </a:r>
            <a:r>
              <a:rPr lang="en-US" dirty="0" err="1" smtClean="0"/>
              <a:t>nrm</a:t>
            </a:r>
            <a:r>
              <a:rPr lang="en-US" dirty="0" smtClean="0"/>
              <a:t> and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7C51C1-9819-4643-A9BE-FEBECE5AA7E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0054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KAZ</a:t>
            </a:r>
            <a:r>
              <a:rPr lang="en-US" baseline="0" dirty="0" smtClean="0"/>
              <a:t> the average IFD distance is 50% of bivalent</a:t>
            </a:r>
          </a:p>
          <a:p>
            <a:r>
              <a:rPr lang="en-US" baseline="0" dirty="0" smtClean="0"/>
              <a:t>PWD the average IFD is ~60%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How much of an effect does subsampling have</a:t>
            </a:r>
          </a:p>
          <a:p>
            <a:endParaRPr lang="en-US" baseline="0" dirty="0" smtClean="0"/>
          </a:p>
          <a:p>
            <a:endParaRPr lang="en-US" dirty="0" smtClean="0"/>
          </a:p>
          <a:p>
            <a:r>
              <a:rPr lang="en-US" dirty="0" smtClean="0"/>
              <a:t>What are the </a:t>
            </a:r>
            <a:r>
              <a:rPr lang="en-US" dirty="0" err="1" smtClean="0"/>
              <a:t>pvalues</a:t>
            </a:r>
            <a:r>
              <a:rPr lang="en-US" dirty="0" smtClean="0"/>
              <a:t> for these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7C51C1-9819-4643-A9BE-FEBECE5AA7E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7888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ranges of normalized</a:t>
            </a:r>
            <a:r>
              <a:rPr lang="en-US" baseline="0" dirty="0" smtClean="0"/>
              <a:t> IFDs is smaller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Weak slope for IFD.PER and SC length in PWD indicates weaker SC ~ IFD.PER relationship. No matter what the length of </a:t>
            </a:r>
            <a:r>
              <a:rPr lang="en-US" baseline="0" dirty="0" err="1" smtClean="0"/>
              <a:t>Biv</a:t>
            </a:r>
            <a:r>
              <a:rPr lang="en-US" baseline="0" dirty="0" smtClean="0"/>
              <a:t> in PWD, IFD will be </a:t>
            </a:r>
            <a:r>
              <a:rPr lang="en-US" baseline="0" dirty="0" err="1" smtClean="0"/>
              <a:t>arounf</a:t>
            </a:r>
            <a:r>
              <a:rPr lang="en-US" baseline="0" dirty="0" smtClean="0"/>
              <a:t> the mean</a:t>
            </a:r>
            <a:endParaRPr lang="en-US" dirty="0" smtClean="0"/>
          </a:p>
          <a:p>
            <a:r>
              <a:rPr lang="en-US" dirty="0" smtClean="0"/>
              <a:t>Stronger slope</a:t>
            </a:r>
            <a:r>
              <a:rPr lang="en-US" baseline="0" dirty="0" smtClean="0"/>
              <a:t> for KAZ indicates that shorter </a:t>
            </a:r>
            <a:r>
              <a:rPr lang="en-US" baseline="0" dirty="0" err="1" smtClean="0"/>
              <a:t>bivs</a:t>
            </a:r>
            <a:r>
              <a:rPr lang="en-US" baseline="0" dirty="0" smtClean="0"/>
              <a:t> have shorter </a:t>
            </a:r>
            <a:r>
              <a:rPr lang="en-US" baseline="0" dirty="0" err="1" smtClean="0"/>
              <a:t>nrm</a:t>
            </a:r>
            <a:r>
              <a:rPr lang="en-US" baseline="0" dirty="0" smtClean="0"/>
              <a:t> IFDs, and longer bivalents have longer </a:t>
            </a:r>
            <a:r>
              <a:rPr lang="en-US" baseline="0" dirty="0" err="1" smtClean="0"/>
              <a:t>nrmIFDs</a:t>
            </a:r>
            <a:r>
              <a:rPr lang="en-US" baseline="0" dirty="0" smtClean="0"/>
              <a:t>.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The range for the PER/</a:t>
            </a:r>
            <a:r>
              <a:rPr lang="en-US" dirty="0" err="1" smtClean="0"/>
              <a:t>nrm</a:t>
            </a:r>
            <a:r>
              <a:rPr lang="en-US" baseline="0" dirty="0" smtClean="0"/>
              <a:t> is larger in KAZ, </a:t>
            </a:r>
          </a:p>
          <a:p>
            <a:r>
              <a:rPr lang="en-US" baseline="0" dirty="0" smtClean="0"/>
              <a:t>Larger variance for KAZ for IFDs (Stronger interference in KAZ)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err="1" smtClean="0"/>
              <a:t>nrmIFD</a:t>
            </a:r>
            <a:r>
              <a:rPr lang="en-US" baseline="0" dirty="0" smtClean="0"/>
              <a:t> is more consistent in PWD, and more dynamic (across bivalents) in KAZ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&lt;try dividing</a:t>
            </a:r>
            <a:r>
              <a:rPr lang="en-US" baseline="0" dirty="0" smtClean="0"/>
              <a:t> up by </a:t>
            </a:r>
            <a:r>
              <a:rPr lang="en-US" baseline="0" dirty="0" err="1" smtClean="0"/>
              <a:t>chrm</a:t>
            </a:r>
            <a:r>
              <a:rPr lang="en-US" baseline="0" dirty="0" smtClean="0"/>
              <a:t> size bins&gt;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7C51C1-9819-4643-A9BE-FEBECE5AA7E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9799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7C51C1-9819-4643-A9BE-FEBECE5AA7E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7313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7C51C1-9819-4643-A9BE-FEBECE5AA7E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3471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Point – state </a:t>
            </a:r>
            <a:r>
              <a:rPr lang="en-US" dirty="0" err="1" smtClean="0"/>
              <a:t>emphazie</a:t>
            </a:r>
            <a:r>
              <a:rPr lang="en-US" baseline="0" dirty="0" smtClean="0"/>
              <a:t> that looking at disparate </a:t>
            </a:r>
            <a:r>
              <a:rPr lang="en-US" baseline="0" dirty="0" err="1" smtClean="0"/>
              <a:t>Musc</a:t>
            </a:r>
            <a:r>
              <a:rPr lang="en-US" baseline="0" dirty="0" smtClean="0"/>
              <a:t> strains will be exciting / useful</a:t>
            </a:r>
          </a:p>
          <a:p>
            <a:r>
              <a:rPr lang="en-US" baseline="0" dirty="0" smtClean="0"/>
              <a:t>(connection to evolution of Rec / </a:t>
            </a:r>
            <a:r>
              <a:rPr lang="en-US" baseline="0" dirty="0" err="1" smtClean="0"/>
              <a:t>HetZ</a:t>
            </a:r>
            <a:r>
              <a:rPr lang="en-US" baseline="0" dirty="0" smtClean="0"/>
              <a:t>)  (broaden samples of </a:t>
            </a:r>
            <a:r>
              <a:rPr lang="en-US" baseline="0" dirty="0" err="1" smtClean="0"/>
              <a:t>Musc</a:t>
            </a:r>
            <a:r>
              <a:rPr lang="en-US" baseline="0" dirty="0" smtClean="0"/>
              <a:t>)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Most studied </a:t>
            </a:r>
            <a:r>
              <a:rPr lang="en-US" baseline="0" dirty="0" err="1" smtClean="0"/>
              <a:t>musc</a:t>
            </a:r>
            <a:r>
              <a:rPr lang="en-US" baseline="0" dirty="0" smtClean="0"/>
              <a:t> strains are from very close to hybrid zone</a:t>
            </a:r>
          </a:p>
          <a:p>
            <a:r>
              <a:rPr lang="en-US" baseline="0" dirty="0" smtClean="0"/>
              <a:t>(my initial results indicate CZECHII does not have as high a RR</a:t>
            </a:r>
          </a:p>
          <a:p>
            <a:endParaRPr lang="en-US" baseline="0" dirty="0" smtClean="0"/>
          </a:p>
          <a:p>
            <a:r>
              <a:rPr lang="en-US" baseline="0" dirty="0" smtClean="0"/>
              <a:t>We got – eastern Eurasian musculus, (KAZ is actively breeding now)</a:t>
            </a:r>
          </a:p>
          <a:p>
            <a:endParaRPr lang="en-US" baseline="0" dirty="0" smtClean="0"/>
          </a:p>
          <a:p>
            <a:r>
              <a:rPr lang="en-US" baseline="0" dirty="0" smtClean="0"/>
              <a:t>Also there is a strain from Denmark – </a:t>
            </a:r>
            <a:r>
              <a:rPr lang="en-US" baseline="0" dirty="0" err="1" smtClean="0"/>
              <a:t>musc</a:t>
            </a:r>
            <a:r>
              <a:rPr lang="en-US" baseline="0" dirty="0" smtClean="0"/>
              <a:t> nuclear background and Domesticus mitochondria (apparently happened naturally)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SKIVE is a natural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conplastic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strain combining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lang="en-US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M.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domesticus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mitochondrial genome and a 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M. musculus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nuclear genome. Wild-derived mice are genetically distinct from common laboratory mice for a number of complex phenotypic characteristics and are valuable tools for genetic mapping, evolution and systematics research.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7C51C1-9819-4643-A9BE-FEBECE5AA7E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43575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7C51C1-9819-4643-A9BE-FEBECE5AA7E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84180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Subsampled</a:t>
            </a:r>
            <a:r>
              <a:rPr lang="en-US" baseline="0" dirty="0" smtClean="0"/>
              <a:t> the KAZ data to a similar sample size</a:t>
            </a:r>
          </a:p>
          <a:p>
            <a:endParaRPr lang="en-US" baseline="0" dirty="0" smtClean="0"/>
          </a:p>
          <a:p>
            <a:r>
              <a:rPr lang="en-US" baseline="0" dirty="0" smtClean="0"/>
              <a:t>(PWD has longer SC)</a:t>
            </a:r>
          </a:p>
          <a:p>
            <a:r>
              <a:rPr lang="en-US" baseline="0" dirty="0" smtClean="0"/>
              <a:t>(PWD have more 2COs)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7C51C1-9819-4643-A9BE-FEBECE5AA7E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62869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7feb18_11jan18_KAZ_m4_sp1_26_rev_10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7C51C1-9819-4643-A9BE-FEBECE5AA7E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67645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26jan18_11jan18_KAZ_m3_sp1_15_rev_5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7C51C1-9819-4643-A9BE-FEBECE5AA7E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7745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7C51C1-9819-4643-A9BE-FEBECE5AA7E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0300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Try to make sure I have </a:t>
            </a:r>
            <a:r>
              <a:rPr lang="en-US" dirty="0" err="1" smtClean="0"/>
              <a:t>BivData</a:t>
            </a:r>
            <a:r>
              <a:rPr lang="en-US" baseline="0" dirty="0" smtClean="0"/>
              <a:t> from these mice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7C51C1-9819-4643-A9BE-FEBECE5AA7E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50605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7C51C1-9819-4643-A9BE-FEBECE5AA7E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06182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result needs to be confirmed with more PWD data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7C51C1-9819-4643-A9BE-FEBECE5AA7E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04877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Example of how cells don’t look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10 COs on 4 </a:t>
            </a:r>
            <a:r>
              <a:rPr lang="en-US" dirty="0" err="1" smtClean="0"/>
              <a:t>chrms</a:t>
            </a:r>
            <a:r>
              <a:rPr lang="en-US" dirty="0" smtClean="0"/>
              <a:t>, localized on 2 </a:t>
            </a:r>
            <a:r>
              <a:rPr lang="en-US" dirty="0" err="1" smtClean="0"/>
              <a:t>chrms</a:t>
            </a:r>
            <a:r>
              <a:rPr lang="en-US" dirty="0" smtClean="0"/>
              <a:t>, </a:t>
            </a:r>
          </a:p>
          <a:p>
            <a:pPr marL="0" indent="0">
              <a:buNone/>
            </a:pPr>
            <a:r>
              <a:rPr lang="en-US" dirty="0" smtClean="0"/>
              <a:t>localized on 1 </a:t>
            </a:r>
            <a:r>
              <a:rPr lang="en-US" dirty="0" err="1" smtClean="0"/>
              <a:t>chrm</a:t>
            </a:r>
            <a:r>
              <a:rPr lang="en-US" dirty="0" smtClean="0"/>
              <a:t>, no spacing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Second point – even spacing across all </a:t>
            </a:r>
            <a:r>
              <a:rPr lang="en-US" dirty="0" err="1" smtClean="0"/>
              <a:t>chrms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CO spacing regulated 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2) Instead what is seen are</a:t>
            </a:r>
          </a:p>
          <a:p>
            <a:r>
              <a:rPr lang="en-US" dirty="0" smtClean="0"/>
              <a:t>1. even spacing</a:t>
            </a:r>
          </a:p>
          <a:p>
            <a:r>
              <a:rPr lang="en-US" dirty="0" smtClean="0"/>
              <a:t>2. &gt;1 per </a:t>
            </a:r>
            <a:r>
              <a:rPr lang="en-US" dirty="0" err="1" smtClean="0"/>
              <a:t>chrm</a:t>
            </a:r>
            <a:endParaRPr lang="en-US" dirty="0" smtClean="0"/>
          </a:p>
          <a:p>
            <a:r>
              <a:rPr lang="en-US" dirty="0" smtClean="0"/>
              <a:t>3. more </a:t>
            </a:r>
            <a:r>
              <a:rPr lang="en-US" dirty="0" err="1" smtClean="0"/>
              <a:t>percursors</a:t>
            </a:r>
            <a:r>
              <a:rPr lang="en-US" dirty="0" smtClean="0"/>
              <a:t>, DSBs than final CO. non linear relationship between COs and precursors</a:t>
            </a:r>
          </a:p>
          <a:p>
            <a:endParaRPr lang="en-US" dirty="0" smtClean="0"/>
          </a:p>
          <a:p>
            <a:r>
              <a:rPr lang="en-US" dirty="0" smtClean="0"/>
              <a:t>3) Three phenomena</a:t>
            </a:r>
          </a:p>
          <a:p>
            <a:pPr marL="228600" indent="-228600">
              <a:buAutoNum type="arabicPeriod"/>
            </a:pPr>
            <a:r>
              <a:rPr lang="en-US" dirty="0" smtClean="0"/>
              <a:t>2. 3.</a:t>
            </a:r>
          </a:p>
          <a:p>
            <a:pPr marL="228600" indent="-228600">
              <a:buAutoNum type="arabicPeriod"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Positive interference and obligatory CO thought to place a large</a:t>
            </a:r>
            <a:r>
              <a:rPr lang="en-US" baseline="0" dirty="0" smtClean="0"/>
              <a:t> role in the </a:t>
            </a:r>
            <a:r>
              <a:rPr lang="en-US" baseline="0" dirty="0" err="1" smtClean="0"/>
              <a:t>averge</a:t>
            </a:r>
            <a:r>
              <a:rPr lang="en-US" baseline="0" dirty="0" smtClean="0"/>
              <a:t> genome wide rate of recombination</a:t>
            </a:r>
          </a:p>
          <a:p>
            <a:pPr marL="0" indent="0">
              <a:buNone/>
            </a:pPr>
            <a:endParaRPr lang="en-US" baseline="0" dirty="0" smtClean="0"/>
          </a:p>
          <a:p>
            <a:pPr marL="0" indent="0">
              <a:buNone/>
            </a:pPr>
            <a:r>
              <a:rPr lang="en-US" baseline="0" dirty="0" smtClean="0"/>
              <a:t>CO homeostasis &lt;reflects that the decision between CO and NCO acts to maintain a optimal number of COs per a cell&gt;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5FD602-E6BC-4F0B-BD31-7152FCD8A32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07774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(when use more comparable</a:t>
            </a:r>
            <a:r>
              <a:rPr lang="en-US" baseline="0" dirty="0" smtClean="0"/>
              <a:t> measures – short and long bins of bivalents</a:t>
            </a:r>
          </a:p>
          <a:p>
            <a:r>
              <a:rPr lang="en-US" baseline="0" dirty="0" smtClean="0"/>
              <a:t>The difference is less significant)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7C51C1-9819-4643-A9BE-FEBECE5AA7E7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99757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This plot is too busy --- not sure what the point is</a:t>
            </a:r>
          </a:p>
          <a:p>
            <a:endParaRPr lang="en-US" dirty="0" smtClean="0"/>
          </a:p>
          <a:p>
            <a:r>
              <a:rPr lang="en-US" dirty="0" smtClean="0"/>
              <a:t>Within cells</a:t>
            </a:r>
            <a:r>
              <a:rPr lang="en-US" baseline="0" dirty="0" smtClean="0"/>
              <a:t> most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7C51C1-9819-4643-A9BE-FEBECE5AA7E7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02849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7C51C1-9819-4643-A9BE-FEBECE5AA7E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30779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 should</a:t>
            </a:r>
            <a:r>
              <a:rPr lang="en-US" baseline="0" dirty="0" smtClean="0"/>
              <a:t> just compare the 2 mice with most observations</a:t>
            </a:r>
          </a:p>
          <a:p>
            <a:endParaRPr lang="en-US" baseline="0" dirty="0" smtClean="0"/>
          </a:p>
          <a:p>
            <a:r>
              <a:rPr lang="en-US" baseline="0" dirty="0" smtClean="0"/>
              <a:t>KAZ, average IFD distance is 50% or less of total bivalent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7C51C1-9819-4643-A9BE-FEBECE5AA7E7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194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Point – state </a:t>
            </a:r>
            <a:r>
              <a:rPr lang="en-US" dirty="0" err="1" smtClean="0"/>
              <a:t>emphazie</a:t>
            </a:r>
            <a:r>
              <a:rPr lang="en-US" baseline="0" dirty="0" smtClean="0"/>
              <a:t> that looking at disparate </a:t>
            </a:r>
            <a:r>
              <a:rPr lang="en-US" baseline="0" dirty="0" err="1" smtClean="0"/>
              <a:t>Musc</a:t>
            </a:r>
            <a:r>
              <a:rPr lang="en-US" baseline="0" dirty="0" smtClean="0"/>
              <a:t> strains will be exciting / useful</a:t>
            </a:r>
          </a:p>
          <a:p>
            <a:r>
              <a:rPr lang="en-US" baseline="0" dirty="0" smtClean="0"/>
              <a:t>(connection to evolution of Rec / </a:t>
            </a:r>
            <a:r>
              <a:rPr lang="en-US" baseline="0" dirty="0" err="1" smtClean="0"/>
              <a:t>HetZ</a:t>
            </a:r>
            <a:r>
              <a:rPr lang="en-US" baseline="0" dirty="0" smtClean="0"/>
              <a:t>)  (broaden samples of </a:t>
            </a:r>
            <a:r>
              <a:rPr lang="en-US" baseline="0" dirty="0" err="1" smtClean="0"/>
              <a:t>Musc</a:t>
            </a:r>
            <a:r>
              <a:rPr lang="en-US" baseline="0" dirty="0" smtClean="0"/>
              <a:t>)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Most studied </a:t>
            </a:r>
            <a:r>
              <a:rPr lang="en-US" baseline="0" dirty="0" err="1" smtClean="0"/>
              <a:t>musc</a:t>
            </a:r>
            <a:r>
              <a:rPr lang="en-US" baseline="0" dirty="0" smtClean="0"/>
              <a:t> strains are from very close to hybrid zone</a:t>
            </a:r>
          </a:p>
          <a:p>
            <a:r>
              <a:rPr lang="en-US" baseline="0" dirty="0" smtClean="0"/>
              <a:t>(my initial results indicate CZECHII does not have as high a RR</a:t>
            </a:r>
          </a:p>
          <a:p>
            <a:endParaRPr lang="en-US" baseline="0" dirty="0" smtClean="0"/>
          </a:p>
          <a:p>
            <a:r>
              <a:rPr lang="en-US" baseline="0" dirty="0" smtClean="0"/>
              <a:t>We got – eastern Eurasian musculus, (KAZ is actively breeding now)</a:t>
            </a:r>
          </a:p>
          <a:p>
            <a:endParaRPr lang="en-US" baseline="0" dirty="0" smtClean="0"/>
          </a:p>
          <a:p>
            <a:r>
              <a:rPr lang="en-US" baseline="0" dirty="0" smtClean="0"/>
              <a:t>Also there is a strain from Denmark – </a:t>
            </a:r>
            <a:r>
              <a:rPr lang="en-US" baseline="0" dirty="0" err="1" smtClean="0"/>
              <a:t>musc</a:t>
            </a:r>
            <a:r>
              <a:rPr lang="en-US" baseline="0" dirty="0" smtClean="0"/>
              <a:t> nuclear background and Domesticus mitochondria (apparently happened naturally)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SKIVE is a natural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conplastic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strain combining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lang="en-US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M.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domesticus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mitochondrial genome and a 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M. musculus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nuclear genome. Wild-derived mice are genetically distinct from common laboratory mice for a number of complex phenotypic characteristics and are valuable tools for genetic mapping, evolution and systematics research.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7C51C1-9819-4643-A9BE-FEBECE5AA7E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4581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Goal</a:t>
            </a:r>
          </a:p>
          <a:p>
            <a:r>
              <a:rPr lang="en-US" dirty="0" smtClean="0"/>
              <a:t>Review male landscape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-- applies</a:t>
            </a:r>
            <a:r>
              <a:rPr lang="en-US" baseline="0" dirty="0" smtClean="0"/>
              <a:t> across all </a:t>
            </a:r>
            <a:r>
              <a:rPr lang="en-US" baseline="0" dirty="0" err="1" smtClean="0"/>
              <a:t>chromsomes</a:t>
            </a:r>
            <a:r>
              <a:rPr lang="en-US" baseline="0" dirty="0" smtClean="0"/>
              <a:t> in genome,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7C51C1-9819-4643-A9BE-FEBECE5AA7E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2682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Review the initial predictions</a:t>
            </a:r>
            <a:r>
              <a:rPr lang="en-US" baseline="0" dirty="0" smtClean="0"/>
              <a:t> across traits</a:t>
            </a:r>
          </a:p>
          <a:p>
            <a:endParaRPr lang="en-US" dirty="0" smtClean="0"/>
          </a:p>
          <a:p>
            <a:r>
              <a:rPr lang="en-US" dirty="0" smtClean="0"/>
              <a:t>Careful not to make too busy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b="1" dirty="0" smtClean="0">
                <a:effectLst/>
              </a:rPr>
              <a:t>Assumptions</a:t>
            </a:r>
            <a:endParaRPr lang="en-US" dirty="0" smtClean="0">
              <a:effectLst/>
            </a:endParaRPr>
          </a:p>
          <a:p>
            <a:r>
              <a:rPr lang="en-US" dirty="0" smtClean="0">
                <a:effectLst/>
              </a:rPr>
              <a:t>-no chromosome specific effects</a:t>
            </a:r>
          </a:p>
          <a:p>
            <a:r>
              <a:rPr lang="en-US" dirty="0" smtClean="0">
                <a:effectLst/>
              </a:rPr>
              <a:t>-MLH1 is main pathway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7C51C1-9819-4643-A9BE-FEBECE5AA7E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9998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Goal</a:t>
            </a:r>
          </a:p>
          <a:p>
            <a:endParaRPr lang="en-US" dirty="0" smtClean="0"/>
          </a:p>
          <a:p>
            <a:r>
              <a:rPr lang="en-US" dirty="0" smtClean="0"/>
              <a:t>In the automated data,</a:t>
            </a:r>
            <a:r>
              <a:rPr lang="en-US" baseline="0" dirty="0" smtClean="0"/>
              <a:t> most cells are missing some bivalent measures.  Expected bivalents measures is 19 (all autosomes)</a:t>
            </a:r>
          </a:p>
          <a:p>
            <a:endParaRPr lang="en-US" baseline="0" dirty="0" smtClean="0"/>
          </a:p>
          <a:p>
            <a:r>
              <a:rPr lang="en-US" baseline="0" dirty="0" smtClean="0"/>
              <a:t>Without 19 </a:t>
            </a:r>
            <a:r>
              <a:rPr lang="en-US" baseline="0" dirty="0" err="1" smtClean="0"/>
              <a:t>biv</a:t>
            </a:r>
            <a:r>
              <a:rPr lang="en-US" baseline="0" dirty="0" smtClean="0"/>
              <a:t> measures per cell, can’t use the rank to separate bivalents</a:t>
            </a:r>
          </a:p>
          <a:p>
            <a:endParaRPr lang="en-US" dirty="0" smtClean="0"/>
          </a:p>
          <a:p>
            <a:r>
              <a:rPr lang="en-US" dirty="0" smtClean="0"/>
              <a:t>So,</a:t>
            </a:r>
            <a:r>
              <a:rPr lang="en-US" baseline="0" dirty="0" smtClean="0"/>
              <a:t> making more manual measures of bivalents which were skipped by the automated </a:t>
            </a:r>
          </a:p>
          <a:p>
            <a:endParaRPr lang="en-US" baseline="0" dirty="0" smtClean="0"/>
          </a:p>
          <a:p>
            <a:r>
              <a:rPr lang="en-US" baseline="0" dirty="0" smtClean="0"/>
              <a:t> </a:t>
            </a:r>
          </a:p>
          <a:p>
            <a:r>
              <a:rPr lang="en-US" baseline="0" dirty="0" smtClean="0"/>
              <a:t>(go into process of manual measures?)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7C51C1-9819-4643-A9BE-FEBECE5AA7E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8206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7C51C1-9819-4643-A9BE-FEBECE5AA7E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2823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(add mean bars, to show that the average </a:t>
            </a:r>
          </a:p>
          <a:p>
            <a:endParaRPr lang="en-US" dirty="0" smtClean="0"/>
          </a:p>
          <a:p>
            <a:r>
              <a:rPr lang="en-US" dirty="0" smtClean="0"/>
              <a:t>ADD values)</a:t>
            </a:r>
          </a:p>
          <a:p>
            <a:endParaRPr lang="en-US" dirty="0" smtClean="0"/>
          </a:p>
          <a:p>
            <a:r>
              <a:rPr lang="en-US" dirty="0" smtClean="0"/>
              <a:t>Make a list of young PWD to run through </a:t>
            </a:r>
            <a:r>
              <a:rPr lang="en-US" dirty="0" err="1" smtClean="0"/>
              <a:t>Cyverse</a:t>
            </a:r>
            <a:r>
              <a:rPr lang="en-US" dirty="0" smtClean="0"/>
              <a:t> again</a:t>
            </a:r>
          </a:p>
          <a:p>
            <a:endParaRPr lang="en-US" dirty="0" smtClean="0"/>
          </a:p>
          <a:p>
            <a:r>
              <a:rPr lang="en-US" dirty="0" err="1" smtClean="0"/>
              <a:t>t.Test</a:t>
            </a:r>
            <a:r>
              <a:rPr lang="en-US" dirty="0" smtClean="0"/>
              <a:t> of all observations</a:t>
            </a:r>
          </a:p>
          <a:p>
            <a:r>
              <a:rPr lang="en-US" dirty="0" smtClean="0"/>
              <a:t> p-value = 2.285e-12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7C51C1-9819-4643-A9BE-FEBECE5AA7E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048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Are PWD 2COs longer than KAZ 2COS?</a:t>
            </a:r>
          </a:p>
          <a:p>
            <a:endParaRPr lang="en-US" dirty="0" smtClean="0"/>
          </a:p>
          <a:p>
            <a:r>
              <a:rPr lang="en-US" dirty="0" smtClean="0"/>
              <a:t>Most</a:t>
            </a:r>
            <a:r>
              <a:rPr lang="en-US" baseline="0" dirty="0" smtClean="0"/>
              <a:t> all 2COs are longer than 1COs</a:t>
            </a:r>
          </a:p>
          <a:p>
            <a:r>
              <a:rPr lang="en-US" baseline="0" dirty="0" smtClean="0"/>
              <a:t>There is some overlap</a:t>
            </a:r>
          </a:p>
          <a:p>
            <a:endParaRPr lang="en-US" baseline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err="1" smtClean="0"/>
              <a:t>Kaz</a:t>
            </a:r>
            <a:r>
              <a:rPr lang="en-US" baseline="0" dirty="0" smtClean="0"/>
              <a:t> means </a:t>
            </a:r>
            <a:r>
              <a:rPr lang="en-US" dirty="0" smtClean="0"/>
              <a:t>78.86            80.99            80.2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PWD means  88.3         95.75        86.19        84.96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7C51C1-9819-4643-A9BE-FEBECE5AA7E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899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FA5DD-3641-462E-85CF-29CC86F3149C}" type="datetimeFigureOut">
              <a:rPr lang="en-US" smtClean="0"/>
              <a:t>7/17/2019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ADC6F-71D7-40E0-8290-2367D8AAC1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536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FA5DD-3641-462E-85CF-29CC86F3149C}" type="datetimeFigureOut">
              <a:rPr lang="en-US" smtClean="0"/>
              <a:t>7/17/2019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ADC6F-71D7-40E0-8290-2367D8AAC1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5015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FA5DD-3641-462E-85CF-29CC86F3149C}" type="datetimeFigureOut">
              <a:rPr lang="en-US" smtClean="0"/>
              <a:t>7/17/2019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ADC6F-71D7-40E0-8290-2367D8AAC1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4226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4/28/17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4D2F1-C6ED-4813-8A14-6424BEFAA435}" type="slidenum">
              <a:rPr lang="en-US" smtClean="0"/>
              <a:pPr/>
              <a:t>‹#›</a:t>
            </a:fld>
            <a:r>
              <a:rPr lang="en-US" dirty="0" smtClean="0"/>
              <a:t>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38241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FA5DD-3641-462E-85CF-29CC86F3149C}" type="datetimeFigureOut">
              <a:rPr lang="en-US" smtClean="0"/>
              <a:t>7/17/2019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ADC6F-71D7-40E0-8290-2367D8AAC1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5886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FA5DD-3641-462E-85CF-29CC86F3149C}" type="datetimeFigureOut">
              <a:rPr lang="en-US" smtClean="0"/>
              <a:t>7/17/2019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ADC6F-71D7-40E0-8290-2367D8AAC1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1831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FA5DD-3641-462E-85CF-29CC86F3149C}" type="datetimeFigureOut">
              <a:rPr lang="en-US" smtClean="0"/>
              <a:t>7/17/2019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ADC6F-71D7-40E0-8290-2367D8AAC1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283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FA5DD-3641-462E-85CF-29CC86F3149C}" type="datetimeFigureOut">
              <a:rPr lang="en-US" smtClean="0"/>
              <a:t>7/17/2019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ADC6F-71D7-40E0-8290-2367D8AAC1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4136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FA5DD-3641-462E-85CF-29CC86F3149C}" type="datetimeFigureOut">
              <a:rPr lang="en-US" smtClean="0"/>
              <a:t>7/17/2019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ADC6F-71D7-40E0-8290-2367D8AAC1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9550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FA5DD-3641-462E-85CF-29CC86F3149C}" type="datetimeFigureOut">
              <a:rPr lang="en-US" smtClean="0"/>
              <a:t>7/17/2019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ADC6F-71D7-40E0-8290-2367D8AAC1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9143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FA5DD-3641-462E-85CF-29CC86F3149C}" type="datetimeFigureOut">
              <a:rPr lang="en-US" smtClean="0"/>
              <a:t>7/17/2019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ADC6F-71D7-40E0-8290-2367D8AAC1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7618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FA5DD-3641-462E-85CF-29CC86F3149C}" type="datetimeFigureOut">
              <a:rPr lang="en-US" smtClean="0"/>
              <a:t>7/17/2019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ADC6F-71D7-40E0-8290-2367D8AAC1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1214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3FA5DD-3641-462E-85CF-29CC86F3149C}" type="datetimeFigureOut">
              <a:rPr lang="en-US" smtClean="0"/>
              <a:t>7/17/2019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6ADC6F-71D7-40E0-8290-2367D8AAC1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8814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natureecoevocommunity.nature.com/users/112451-jiri-forejt/posts/33713-chromosomal-reproductive-isolation-revisited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natureecoevocommunity.nature.com/users/112451-jiri-forejt/posts/33713-chromosomal-reproductive-isolation-revisited" TargetMode="Externa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Payseur Lab Meeting</a:t>
            </a:r>
            <a:br>
              <a:rPr lang="en-US" dirty="0" smtClean="0"/>
            </a:br>
            <a:r>
              <a:rPr lang="en-US" dirty="0" smtClean="0"/>
              <a:t>7/17/19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April Peterson</a:t>
            </a:r>
          </a:p>
          <a:p>
            <a:r>
              <a:rPr lang="en-US" dirty="0" smtClean="0"/>
              <a:t>Research updates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9053254" y="6177219"/>
            <a:ext cx="1468248" cy="544507"/>
            <a:chOff x="830954" y="5179040"/>
            <a:chExt cx="1468248" cy="544507"/>
          </a:xfrm>
        </p:grpSpPr>
        <p:grpSp>
          <p:nvGrpSpPr>
            <p:cNvPr id="5" name="Group 4"/>
            <p:cNvGrpSpPr/>
            <p:nvPr/>
          </p:nvGrpSpPr>
          <p:grpSpPr>
            <a:xfrm>
              <a:off x="830954" y="5179040"/>
              <a:ext cx="746011" cy="529964"/>
              <a:chOff x="9997165" y="1430028"/>
              <a:chExt cx="746011" cy="529964"/>
            </a:xfrm>
            <a:solidFill>
              <a:schemeClr val="accent2">
                <a:lumMod val="75000"/>
              </a:schemeClr>
            </a:solidFill>
          </p:grpSpPr>
          <p:cxnSp>
            <p:nvCxnSpPr>
              <p:cNvPr id="19" name="Straight Connector 18"/>
              <p:cNvCxnSpPr/>
              <p:nvPr/>
            </p:nvCxnSpPr>
            <p:spPr>
              <a:xfrm flipH="1" flipV="1">
                <a:off x="10010797" y="1625488"/>
                <a:ext cx="146608" cy="62150"/>
              </a:xfrm>
              <a:prstGeom prst="line">
                <a:avLst/>
              </a:prstGeom>
              <a:grpFill/>
              <a:ln w="9525"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/>
            </p:nvCxnSpPr>
            <p:spPr>
              <a:xfrm flipH="1" flipV="1">
                <a:off x="9997165" y="1687638"/>
                <a:ext cx="151882" cy="18366"/>
              </a:xfrm>
              <a:prstGeom prst="line">
                <a:avLst/>
              </a:prstGeom>
              <a:grpFill/>
              <a:ln w="9525"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/>
              <p:nvPr/>
            </p:nvCxnSpPr>
            <p:spPr>
              <a:xfrm flipH="1">
                <a:off x="10028296" y="1705233"/>
                <a:ext cx="129110" cy="31431"/>
              </a:xfrm>
              <a:prstGeom prst="line">
                <a:avLst/>
              </a:prstGeom>
              <a:grpFill/>
              <a:ln w="9525"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2" name="Group 21"/>
              <p:cNvGrpSpPr/>
              <p:nvPr/>
            </p:nvGrpSpPr>
            <p:grpSpPr>
              <a:xfrm>
                <a:off x="10059029" y="1430028"/>
                <a:ext cx="684147" cy="529964"/>
                <a:chOff x="1911952" y="5213997"/>
                <a:chExt cx="1139551" cy="745067"/>
              </a:xfrm>
              <a:grpFill/>
            </p:grpSpPr>
            <p:sp>
              <p:nvSpPr>
                <p:cNvPr id="27" name="Teardrop 26"/>
                <p:cNvSpPr/>
                <p:nvPr/>
              </p:nvSpPr>
              <p:spPr>
                <a:xfrm rot="12560319" flipH="1">
                  <a:off x="1911952" y="5281246"/>
                  <a:ext cx="254000" cy="184278"/>
                </a:xfrm>
                <a:prstGeom prst="teardrop">
                  <a:avLst/>
                </a:prstGeom>
                <a:grpFill/>
                <a:ln>
                  <a:solidFill>
                    <a:schemeClr val="accent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" name="Chord 27"/>
                <p:cNvSpPr/>
                <p:nvPr/>
              </p:nvSpPr>
              <p:spPr>
                <a:xfrm rot="6768170">
                  <a:off x="2007914" y="5258111"/>
                  <a:ext cx="745067" cy="656839"/>
                </a:xfrm>
                <a:prstGeom prst="chord">
                  <a:avLst/>
                </a:prstGeom>
                <a:grpFill/>
                <a:ln>
                  <a:solidFill>
                    <a:schemeClr val="accent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" name="Freeform 28"/>
                <p:cNvSpPr/>
                <p:nvPr/>
              </p:nvSpPr>
              <p:spPr>
                <a:xfrm>
                  <a:off x="2616853" y="5693372"/>
                  <a:ext cx="434650" cy="180318"/>
                </a:xfrm>
                <a:custGeom>
                  <a:avLst/>
                  <a:gdLst>
                    <a:gd name="connsiteX0" fmla="*/ 67733 w 373103"/>
                    <a:gd name="connsiteY0" fmla="*/ 0 h 169333"/>
                    <a:gd name="connsiteX1" fmla="*/ 372533 w 373103"/>
                    <a:gd name="connsiteY1" fmla="*/ 33866 h 169333"/>
                    <a:gd name="connsiteX2" fmla="*/ 0 w 373103"/>
                    <a:gd name="connsiteY2" fmla="*/ 169333 h 169333"/>
                    <a:gd name="connsiteX3" fmla="*/ 0 w 373103"/>
                    <a:gd name="connsiteY3" fmla="*/ 169333 h 1693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3103" h="169333">
                      <a:moveTo>
                        <a:pt x="67733" y="0"/>
                      </a:moveTo>
                      <a:cubicBezTo>
                        <a:pt x="225777" y="2822"/>
                        <a:pt x="383822" y="5644"/>
                        <a:pt x="372533" y="33866"/>
                      </a:cubicBezTo>
                      <a:cubicBezTo>
                        <a:pt x="361244" y="62088"/>
                        <a:pt x="0" y="169333"/>
                        <a:pt x="0" y="169333"/>
                      </a:cubicBezTo>
                      <a:lnTo>
                        <a:pt x="0" y="169333"/>
                      </a:lnTo>
                    </a:path>
                  </a:pathLst>
                </a:custGeom>
                <a:noFill/>
                <a:ln w="19050">
                  <a:solidFill>
                    <a:schemeClr val="accent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" name="Teardrop 29"/>
                <p:cNvSpPr/>
                <p:nvPr/>
              </p:nvSpPr>
              <p:spPr>
                <a:xfrm rot="9039681">
                  <a:off x="2135718" y="5281247"/>
                  <a:ext cx="254000" cy="184278"/>
                </a:xfrm>
                <a:prstGeom prst="teardrop">
                  <a:avLst/>
                </a:prstGeom>
                <a:grpFill/>
                <a:ln>
                  <a:solidFill>
                    <a:schemeClr val="accent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3" name="Group 22"/>
              <p:cNvGrpSpPr/>
              <p:nvPr/>
            </p:nvGrpSpPr>
            <p:grpSpPr>
              <a:xfrm>
                <a:off x="10163903" y="1639392"/>
                <a:ext cx="151882" cy="101592"/>
                <a:chOff x="10114972" y="1933763"/>
                <a:chExt cx="151882" cy="101592"/>
              </a:xfrm>
              <a:grpFill/>
            </p:grpSpPr>
            <p:cxnSp>
              <p:nvCxnSpPr>
                <p:cNvPr id="24" name="Straight Connector 23"/>
                <p:cNvCxnSpPr/>
                <p:nvPr/>
              </p:nvCxnSpPr>
              <p:spPr>
                <a:xfrm flipV="1">
                  <a:off x="10114972" y="1933763"/>
                  <a:ext cx="146608" cy="62150"/>
                </a:xfrm>
                <a:prstGeom prst="line">
                  <a:avLst/>
                </a:prstGeom>
                <a:grpFill/>
                <a:ln w="9525">
                  <a:solidFill>
                    <a:schemeClr val="accent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Straight Connector 24"/>
                <p:cNvCxnSpPr/>
                <p:nvPr/>
              </p:nvCxnSpPr>
              <p:spPr>
                <a:xfrm flipV="1">
                  <a:off x="10114972" y="1979170"/>
                  <a:ext cx="151882" cy="18366"/>
                </a:xfrm>
                <a:prstGeom prst="line">
                  <a:avLst/>
                </a:prstGeom>
                <a:grpFill/>
                <a:ln w="9525">
                  <a:solidFill>
                    <a:schemeClr val="accent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Straight Connector 25"/>
                <p:cNvCxnSpPr/>
                <p:nvPr/>
              </p:nvCxnSpPr>
              <p:spPr>
                <a:xfrm>
                  <a:off x="10114972" y="2003924"/>
                  <a:ext cx="129110" cy="31431"/>
                </a:xfrm>
                <a:prstGeom prst="line">
                  <a:avLst/>
                </a:prstGeom>
                <a:grpFill/>
                <a:ln w="9525">
                  <a:solidFill>
                    <a:schemeClr val="accent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6" name="Group 5"/>
            <p:cNvGrpSpPr/>
            <p:nvPr/>
          </p:nvGrpSpPr>
          <p:grpSpPr>
            <a:xfrm>
              <a:off x="1553191" y="5193583"/>
              <a:ext cx="746011" cy="529964"/>
              <a:chOff x="9997165" y="1430028"/>
              <a:chExt cx="746011" cy="529964"/>
            </a:xfrm>
            <a:solidFill>
              <a:schemeClr val="accent2">
                <a:lumMod val="75000"/>
              </a:schemeClr>
            </a:solidFill>
          </p:grpSpPr>
          <p:cxnSp>
            <p:nvCxnSpPr>
              <p:cNvPr id="7" name="Straight Connector 6"/>
              <p:cNvCxnSpPr/>
              <p:nvPr/>
            </p:nvCxnSpPr>
            <p:spPr>
              <a:xfrm flipH="1" flipV="1">
                <a:off x="10010797" y="1625488"/>
                <a:ext cx="146608" cy="62150"/>
              </a:xfrm>
              <a:prstGeom prst="line">
                <a:avLst/>
              </a:prstGeom>
              <a:grpFill/>
              <a:ln w="9525"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Straight Connector 7"/>
              <p:cNvCxnSpPr/>
              <p:nvPr/>
            </p:nvCxnSpPr>
            <p:spPr>
              <a:xfrm flipH="1" flipV="1">
                <a:off x="9997165" y="1687638"/>
                <a:ext cx="151882" cy="18366"/>
              </a:xfrm>
              <a:prstGeom prst="line">
                <a:avLst/>
              </a:prstGeom>
              <a:grpFill/>
              <a:ln w="9525"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/>
              <p:cNvCxnSpPr/>
              <p:nvPr/>
            </p:nvCxnSpPr>
            <p:spPr>
              <a:xfrm flipH="1">
                <a:off x="10028296" y="1705233"/>
                <a:ext cx="129110" cy="31431"/>
              </a:xfrm>
              <a:prstGeom prst="line">
                <a:avLst/>
              </a:prstGeom>
              <a:grpFill/>
              <a:ln w="9525"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0" name="Group 9"/>
              <p:cNvGrpSpPr/>
              <p:nvPr/>
            </p:nvGrpSpPr>
            <p:grpSpPr>
              <a:xfrm>
                <a:off x="10059029" y="1430028"/>
                <a:ext cx="684147" cy="529964"/>
                <a:chOff x="1911952" y="5213997"/>
                <a:chExt cx="1139551" cy="745067"/>
              </a:xfrm>
              <a:grpFill/>
            </p:grpSpPr>
            <p:sp>
              <p:nvSpPr>
                <p:cNvPr id="15" name="Teardrop 14"/>
                <p:cNvSpPr/>
                <p:nvPr/>
              </p:nvSpPr>
              <p:spPr>
                <a:xfrm rot="12560319" flipH="1">
                  <a:off x="1911952" y="5281246"/>
                  <a:ext cx="254000" cy="184278"/>
                </a:xfrm>
                <a:prstGeom prst="teardrop">
                  <a:avLst/>
                </a:prstGeom>
                <a:grpFill/>
                <a:ln>
                  <a:solidFill>
                    <a:schemeClr val="accent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" name="Chord 15"/>
                <p:cNvSpPr/>
                <p:nvPr/>
              </p:nvSpPr>
              <p:spPr>
                <a:xfrm rot="6768170">
                  <a:off x="2007914" y="5258111"/>
                  <a:ext cx="745067" cy="656839"/>
                </a:xfrm>
                <a:prstGeom prst="chord">
                  <a:avLst/>
                </a:prstGeom>
                <a:grpFill/>
                <a:ln>
                  <a:solidFill>
                    <a:schemeClr val="accent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" name="Freeform 16"/>
                <p:cNvSpPr/>
                <p:nvPr/>
              </p:nvSpPr>
              <p:spPr>
                <a:xfrm>
                  <a:off x="2616853" y="5693372"/>
                  <a:ext cx="434650" cy="180318"/>
                </a:xfrm>
                <a:custGeom>
                  <a:avLst/>
                  <a:gdLst>
                    <a:gd name="connsiteX0" fmla="*/ 67733 w 373103"/>
                    <a:gd name="connsiteY0" fmla="*/ 0 h 169333"/>
                    <a:gd name="connsiteX1" fmla="*/ 372533 w 373103"/>
                    <a:gd name="connsiteY1" fmla="*/ 33866 h 169333"/>
                    <a:gd name="connsiteX2" fmla="*/ 0 w 373103"/>
                    <a:gd name="connsiteY2" fmla="*/ 169333 h 169333"/>
                    <a:gd name="connsiteX3" fmla="*/ 0 w 373103"/>
                    <a:gd name="connsiteY3" fmla="*/ 169333 h 1693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3103" h="169333">
                      <a:moveTo>
                        <a:pt x="67733" y="0"/>
                      </a:moveTo>
                      <a:cubicBezTo>
                        <a:pt x="225777" y="2822"/>
                        <a:pt x="383822" y="5644"/>
                        <a:pt x="372533" y="33866"/>
                      </a:cubicBezTo>
                      <a:cubicBezTo>
                        <a:pt x="361244" y="62088"/>
                        <a:pt x="0" y="169333"/>
                        <a:pt x="0" y="169333"/>
                      </a:cubicBezTo>
                      <a:lnTo>
                        <a:pt x="0" y="169333"/>
                      </a:lnTo>
                    </a:path>
                  </a:pathLst>
                </a:custGeom>
                <a:noFill/>
                <a:ln w="19050">
                  <a:solidFill>
                    <a:schemeClr val="accent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" name="Teardrop 17"/>
                <p:cNvSpPr/>
                <p:nvPr/>
              </p:nvSpPr>
              <p:spPr>
                <a:xfrm rot="9039681">
                  <a:off x="2135718" y="5281247"/>
                  <a:ext cx="254000" cy="184278"/>
                </a:xfrm>
                <a:prstGeom prst="teardrop">
                  <a:avLst/>
                </a:prstGeom>
                <a:grpFill/>
                <a:ln>
                  <a:solidFill>
                    <a:schemeClr val="accent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1" name="Group 10"/>
              <p:cNvGrpSpPr/>
              <p:nvPr/>
            </p:nvGrpSpPr>
            <p:grpSpPr>
              <a:xfrm>
                <a:off x="10163903" y="1639392"/>
                <a:ext cx="151882" cy="101592"/>
                <a:chOff x="10114972" y="1933763"/>
                <a:chExt cx="151882" cy="101592"/>
              </a:xfrm>
              <a:grpFill/>
            </p:grpSpPr>
            <p:cxnSp>
              <p:nvCxnSpPr>
                <p:cNvPr id="12" name="Straight Connector 11"/>
                <p:cNvCxnSpPr/>
                <p:nvPr/>
              </p:nvCxnSpPr>
              <p:spPr>
                <a:xfrm flipV="1">
                  <a:off x="10114972" y="1933763"/>
                  <a:ext cx="146608" cy="62150"/>
                </a:xfrm>
                <a:prstGeom prst="line">
                  <a:avLst/>
                </a:prstGeom>
                <a:grpFill/>
                <a:ln w="9525">
                  <a:solidFill>
                    <a:schemeClr val="accent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Straight Connector 12"/>
                <p:cNvCxnSpPr/>
                <p:nvPr/>
              </p:nvCxnSpPr>
              <p:spPr>
                <a:xfrm flipV="1">
                  <a:off x="10114972" y="1979170"/>
                  <a:ext cx="151882" cy="18366"/>
                </a:xfrm>
                <a:prstGeom prst="line">
                  <a:avLst/>
                </a:prstGeom>
                <a:grpFill/>
                <a:ln w="9525">
                  <a:solidFill>
                    <a:schemeClr val="accent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" name="Straight Connector 13"/>
                <p:cNvCxnSpPr/>
                <p:nvPr/>
              </p:nvCxnSpPr>
              <p:spPr>
                <a:xfrm>
                  <a:off x="10114972" y="2003924"/>
                  <a:ext cx="129110" cy="31431"/>
                </a:xfrm>
                <a:prstGeom prst="line">
                  <a:avLst/>
                </a:prstGeom>
                <a:grpFill/>
                <a:ln w="9525">
                  <a:solidFill>
                    <a:schemeClr val="accent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1" name="Group 30"/>
          <p:cNvGrpSpPr/>
          <p:nvPr/>
        </p:nvGrpSpPr>
        <p:grpSpPr>
          <a:xfrm>
            <a:off x="9896200" y="5529399"/>
            <a:ext cx="2096255" cy="1240183"/>
            <a:chOff x="4149506" y="5465097"/>
            <a:chExt cx="2096255" cy="1240183"/>
          </a:xfrm>
        </p:grpSpPr>
        <p:grpSp>
          <p:nvGrpSpPr>
            <p:cNvPr id="32" name="Group 31"/>
            <p:cNvGrpSpPr/>
            <p:nvPr/>
          </p:nvGrpSpPr>
          <p:grpSpPr>
            <a:xfrm>
              <a:off x="4149506" y="5465097"/>
              <a:ext cx="746011" cy="529964"/>
              <a:chOff x="9997165" y="1430028"/>
              <a:chExt cx="746011" cy="529964"/>
            </a:xfrm>
            <a:solidFill>
              <a:srgbClr val="FFFF00"/>
            </a:solidFill>
          </p:grpSpPr>
          <p:cxnSp>
            <p:nvCxnSpPr>
              <p:cNvPr id="59" name="Straight Connector 58"/>
              <p:cNvCxnSpPr/>
              <p:nvPr/>
            </p:nvCxnSpPr>
            <p:spPr>
              <a:xfrm flipH="1" flipV="1">
                <a:off x="10010797" y="1625488"/>
                <a:ext cx="146608" cy="62150"/>
              </a:xfrm>
              <a:prstGeom prst="line">
                <a:avLst/>
              </a:prstGeom>
              <a:grpFill/>
              <a:ln w="9525"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/>
              <p:cNvCxnSpPr/>
              <p:nvPr/>
            </p:nvCxnSpPr>
            <p:spPr>
              <a:xfrm flipH="1" flipV="1">
                <a:off x="9997165" y="1687638"/>
                <a:ext cx="151882" cy="18366"/>
              </a:xfrm>
              <a:prstGeom prst="line">
                <a:avLst/>
              </a:prstGeom>
              <a:grpFill/>
              <a:ln w="9525"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/>
              <p:cNvCxnSpPr/>
              <p:nvPr/>
            </p:nvCxnSpPr>
            <p:spPr>
              <a:xfrm flipH="1">
                <a:off x="10028296" y="1705233"/>
                <a:ext cx="129110" cy="31431"/>
              </a:xfrm>
              <a:prstGeom prst="line">
                <a:avLst/>
              </a:prstGeom>
              <a:grpFill/>
              <a:ln w="9525"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62" name="Group 61"/>
              <p:cNvGrpSpPr/>
              <p:nvPr/>
            </p:nvGrpSpPr>
            <p:grpSpPr>
              <a:xfrm>
                <a:off x="10059029" y="1430028"/>
                <a:ext cx="684147" cy="529964"/>
                <a:chOff x="1911952" y="5213997"/>
                <a:chExt cx="1139551" cy="745067"/>
              </a:xfrm>
              <a:grpFill/>
            </p:grpSpPr>
            <p:sp>
              <p:nvSpPr>
                <p:cNvPr id="67" name="Teardrop 66"/>
                <p:cNvSpPr/>
                <p:nvPr/>
              </p:nvSpPr>
              <p:spPr>
                <a:xfrm rot="12560319" flipH="1">
                  <a:off x="1911952" y="5281246"/>
                  <a:ext cx="254000" cy="184278"/>
                </a:xfrm>
                <a:prstGeom prst="teardrop">
                  <a:avLst/>
                </a:prstGeom>
                <a:grpFill/>
                <a:ln>
                  <a:solidFill>
                    <a:schemeClr val="accent4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" name="Chord 67"/>
                <p:cNvSpPr/>
                <p:nvPr/>
              </p:nvSpPr>
              <p:spPr>
                <a:xfrm rot="6768170">
                  <a:off x="2007914" y="5258111"/>
                  <a:ext cx="745067" cy="656839"/>
                </a:xfrm>
                <a:prstGeom prst="chord">
                  <a:avLst/>
                </a:prstGeom>
                <a:grpFill/>
                <a:ln>
                  <a:solidFill>
                    <a:schemeClr val="accent4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Freeform 68"/>
                <p:cNvSpPr/>
                <p:nvPr/>
              </p:nvSpPr>
              <p:spPr>
                <a:xfrm>
                  <a:off x="2616853" y="5693372"/>
                  <a:ext cx="434650" cy="180318"/>
                </a:xfrm>
                <a:custGeom>
                  <a:avLst/>
                  <a:gdLst>
                    <a:gd name="connsiteX0" fmla="*/ 67733 w 373103"/>
                    <a:gd name="connsiteY0" fmla="*/ 0 h 169333"/>
                    <a:gd name="connsiteX1" fmla="*/ 372533 w 373103"/>
                    <a:gd name="connsiteY1" fmla="*/ 33866 h 169333"/>
                    <a:gd name="connsiteX2" fmla="*/ 0 w 373103"/>
                    <a:gd name="connsiteY2" fmla="*/ 169333 h 169333"/>
                    <a:gd name="connsiteX3" fmla="*/ 0 w 373103"/>
                    <a:gd name="connsiteY3" fmla="*/ 169333 h 1693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3103" h="169333">
                      <a:moveTo>
                        <a:pt x="67733" y="0"/>
                      </a:moveTo>
                      <a:cubicBezTo>
                        <a:pt x="225777" y="2822"/>
                        <a:pt x="383822" y="5644"/>
                        <a:pt x="372533" y="33866"/>
                      </a:cubicBezTo>
                      <a:cubicBezTo>
                        <a:pt x="361244" y="62088"/>
                        <a:pt x="0" y="169333"/>
                        <a:pt x="0" y="169333"/>
                      </a:cubicBezTo>
                      <a:lnTo>
                        <a:pt x="0" y="169333"/>
                      </a:lnTo>
                    </a:path>
                  </a:pathLst>
                </a:custGeom>
                <a:noFill/>
                <a:ln w="19050">
                  <a:solidFill>
                    <a:schemeClr val="accent4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0" name="Teardrop 69"/>
                <p:cNvSpPr/>
                <p:nvPr/>
              </p:nvSpPr>
              <p:spPr>
                <a:xfrm rot="9039681">
                  <a:off x="2135718" y="5281247"/>
                  <a:ext cx="254000" cy="184278"/>
                </a:xfrm>
                <a:prstGeom prst="teardrop">
                  <a:avLst/>
                </a:prstGeom>
                <a:grpFill/>
                <a:ln>
                  <a:solidFill>
                    <a:schemeClr val="accent4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63" name="Group 62"/>
              <p:cNvGrpSpPr/>
              <p:nvPr/>
            </p:nvGrpSpPr>
            <p:grpSpPr>
              <a:xfrm>
                <a:off x="10163903" y="1639392"/>
                <a:ext cx="151882" cy="101592"/>
                <a:chOff x="10114972" y="1933763"/>
                <a:chExt cx="151882" cy="101592"/>
              </a:xfrm>
              <a:grpFill/>
            </p:grpSpPr>
            <p:cxnSp>
              <p:nvCxnSpPr>
                <p:cNvPr id="64" name="Straight Connector 63"/>
                <p:cNvCxnSpPr/>
                <p:nvPr/>
              </p:nvCxnSpPr>
              <p:spPr>
                <a:xfrm flipV="1">
                  <a:off x="10114972" y="1933763"/>
                  <a:ext cx="146608" cy="62150"/>
                </a:xfrm>
                <a:prstGeom prst="line">
                  <a:avLst/>
                </a:prstGeom>
                <a:grpFill/>
                <a:ln w="9525">
                  <a:solidFill>
                    <a:schemeClr val="accent4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Connector 64"/>
                <p:cNvCxnSpPr/>
                <p:nvPr/>
              </p:nvCxnSpPr>
              <p:spPr>
                <a:xfrm flipV="1">
                  <a:off x="10114972" y="1979170"/>
                  <a:ext cx="151882" cy="18366"/>
                </a:xfrm>
                <a:prstGeom prst="line">
                  <a:avLst/>
                </a:prstGeom>
                <a:grpFill/>
                <a:ln w="9525">
                  <a:solidFill>
                    <a:schemeClr val="accent4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/>
                <p:nvPr/>
              </p:nvCxnSpPr>
              <p:spPr>
                <a:xfrm>
                  <a:off x="10114972" y="2003924"/>
                  <a:ext cx="129110" cy="31431"/>
                </a:xfrm>
                <a:prstGeom prst="line">
                  <a:avLst/>
                </a:prstGeom>
                <a:grpFill/>
                <a:ln w="9525">
                  <a:solidFill>
                    <a:schemeClr val="accent4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33" name="Group 32"/>
            <p:cNvGrpSpPr/>
            <p:nvPr/>
          </p:nvGrpSpPr>
          <p:grpSpPr>
            <a:xfrm>
              <a:off x="4895517" y="6175316"/>
              <a:ext cx="746011" cy="529964"/>
              <a:chOff x="9997165" y="1430028"/>
              <a:chExt cx="746011" cy="529964"/>
            </a:xfrm>
            <a:solidFill>
              <a:srgbClr val="FFFF00"/>
            </a:solidFill>
          </p:grpSpPr>
          <p:cxnSp>
            <p:nvCxnSpPr>
              <p:cNvPr id="47" name="Straight Connector 46"/>
              <p:cNvCxnSpPr/>
              <p:nvPr/>
            </p:nvCxnSpPr>
            <p:spPr>
              <a:xfrm flipH="1" flipV="1">
                <a:off x="10010797" y="1625488"/>
                <a:ext cx="146608" cy="62150"/>
              </a:xfrm>
              <a:prstGeom prst="line">
                <a:avLst/>
              </a:prstGeom>
              <a:grpFill/>
              <a:ln w="9525"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>
              <a:xfrm flipH="1" flipV="1">
                <a:off x="9997165" y="1687638"/>
                <a:ext cx="151882" cy="18366"/>
              </a:xfrm>
              <a:prstGeom prst="line">
                <a:avLst/>
              </a:prstGeom>
              <a:grpFill/>
              <a:ln w="9525"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>
              <a:xfrm flipH="1">
                <a:off x="10028296" y="1705233"/>
                <a:ext cx="129110" cy="31431"/>
              </a:xfrm>
              <a:prstGeom prst="line">
                <a:avLst/>
              </a:prstGeom>
              <a:grpFill/>
              <a:ln w="9525"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0" name="Group 49"/>
              <p:cNvGrpSpPr/>
              <p:nvPr/>
            </p:nvGrpSpPr>
            <p:grpSpPr>
              <a:xfrm>
                <a:off x="10059029" y="1430028"/>
                <a:ext cx="684147" cy="529964"/>
                <a:chOff x="1911952" y="5213997"/>
                <a:chExt cx="1139551" cy="745067"/>
              </a:xfrm>
              <a:grpFill/>
            </p:grpSpPr>
            <p:sp>
              <p:nvSpPr>
                <p:cNvPr id="55" name="Teardrop 54"/>
                <p:cNvSpPr/>
                <p:nvPr/>
              </p:nvSpPr>
              <p:spPr>
                <a:xfrm rot="12560319" flipH="1">
                  <a:off x="1911952" y="5281246"/>
                  <a:ext cx="254000" cy="184278"/>
                </a:xfrm>
                <a:prstGeom prst="teardrop">
                  <a:avLst/>
                </a:prstGeom>
                <a:grpFill/>
                <a:ln>
                  <a:solidFill>
                    <a:schemeClr val="accent4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Chord 55"/>
                <p:cNvSpPr/>
                <p:nvPr/>
              </p:nvSpPr>
              <p:spPr>
                <a:xfrm rot="6768170">
                  <a:off x="2007914" y="5258111"/>
                  <a:ext cx="745067" cy="656839"/>
                </a:xfrm>
                <a:prstGeom prst="chord">
                  <a:avLst/>
                </a:prstGeom>
                <a:grpFill/>
                <a:ln>
                  <a:solidFill>
                    <a:schemeClr val="accent4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Freeform 56"/>
                <p:cNvSpPr/>
                <p:nvPr/>
              </p:nvSpPr>
              <p:spPr>
                <a:xfrm>
                  <a:off x="2616853" y="5693372"/>
                  <a:ext cx="434650" cy="180318"/>
                </a:xfrm>
                <a:custGeom>
                  <a:avLst/>
                  <a:gdLst>
                    <a:gd name="connsiteX0" fmla="*/ 67733 w 373103"/>
                    <a:gd name="connsiteY0" fmla="*/ 0 h 169333"/>
                    <a:gd name="connsiteX1" fmla="*/ 372533 w 373103"/>
                    <a:gd name="connsiteY1" fmla="*/ 33866 h 169333"/>
                    <a:gd name="connsiteX2" fmla="*/ 0 w 373103"/>
                    <a:gd name="connsiteY2" fmla="*/ 169333 h 169333"/>
                    <a:gd name="connsiteX3" fmla="*/ 0 w 373103"/>
                    <a:gd name="connsiteY3" fmla="*/ 169333 h 1693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3103" h="169333">
                      <a:moveTo>
                        <a:pt x="67733" y="0"/>
                      </a:moveTo>
                      <a:cubicBezTo>
                        <a:pt x="225777" y="2822"/>
                        <a:pt x="383822" y="5644"/>
                        <a:pt x="372533" y="33866"/>
                      </a:cubicBezTo>
                      <a:cubicBezTo>
                        <a:pt x="361244" y="62088"/>
                        <a:pt x="0" y="169333"/>
                        <a:pt x="0" y="169333"/>
                      </a:cubicBezTo>
                      <a:lnTo>
                        <a:pt x="0" y="169333"/>
                      </a:lnTo>
                    </a:path>
                  </a:pathLst>
                </a:custGeom>
                <a:noFill/>
                <a:ln w="19050">
                  <a:solidFill>
                    <a:schemeClr val="accent4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" name="Teardrop 57"/>
                <p:cNvSpPr/>
                <p:nvPr/>
              </p:nvSpPr>
              <p:spPr>
                <a:xfrm rot="9039681">
                  <a:off x="2135718" y="5281247"/>
                  <a:ext cx="254000" cy="184278"/>
                </a:xfrm>
                <a:prstGeom prst="teardrop">
                  <a:avLst/>
                </a:prstGeom>
                <a:grpFill/>
                <a:ln>
                  <a:solidFill>
                    <a:schemeClr val="accent4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1" name="Group 50"/>
              <p:cNvGrpSpPr/>
              <p:nvPr/>
            </p:nvGrpSpPr>
            <p:grpSpPr>
              <a:xfrm>
                <a:off x="10163903" y="1639392"/>
                <a:ext cx="151882" cy="101592"/>
                <a:chOff x="10114972" y="1933763"/>
                <a:chExt cx="151882" cy="101592"/>
              </a:xfrm>
              <a:grpFill/>
            </p:grpSpPr>
            <p:cxnSp>
              <p:nvCxnSpPr>
                <p:cNvPr id="52" name="Straight Connector 51"/>
                <p:cNvCxnSpPr/>
                <p:nvPr/>
              </p:nvCxnSpPr>
              <p:spPr>
                <a:xfrm flipV="1">
                  <a:off x="10114972" y="1933763"/>
                  <a:ext cx="146608" cy="62150"/>
                </a:xfrm>
                <a:prstGeom prst="line">
                  <a:avLst/>
                </a:prstGeom>
                <a:grpFill/>
                <a:ln w="9525">
                  <a:solidFill>
                    <a:schemeClr val="accent4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/>
                <p:nvPr/>
              </p:nvCxnSpPr>
              <p:spPr>
                <a:xfrm flipV="1">
                  <a:off x="10114972" y="1979170"/>
                  <a:ext cx="151882" cy="18366"/>
                </a:xfrm>
                <a:prstGeom prst="line">
                  <a:avLst/>
                </a:prstGeom>
                <a:grpFill/>
                <a:ln w="9525">
                  <a:solidFill>
                    <a:schemeClr val="accent4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>
                <a:xfrm>
                  <a:off x="10114972" y="2003924"/>
                  <a:ext cx="129110" cy="31431"/>
                </a:xfrm>
                <a:prstGeom prst="line">
                  <a:avLst/>
                </a:prstGeom>
                <a:grpFill/>
                <a:ln w="9525">
                  <a:solidFill>
                    <a:schemeClr val="accent4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34" name="Group 33"/>
            <p:cNvGrpSpPr/>
            <p:nvPr/>
          </p:nvGrpSpPr>
          <p:grpSpPr>
            <a:xfrm>
              <a:off x="5499750" y="5557095"/>
              <a:ext cx="746011" cy="529964"/>
              <a:chOff x="9997165" y="1430028"/>
              <a:chExt cx="746011" cy="529964"/>
            </a:xfrm>
            <a:solidFill>
              <a:srgbClr val="FFFF00"/>
            </a:solidFill>
          </p:grpSpPr>
          <p:cxnSp>
            <p:nvCxnSpPr>
              <p:cNvPr id="35" name="Straight Connector 34"/>
              <p:cNvCxnSpPr/>
              <p:nvPr/>
            </p:nvCxnSpPr>
            <p:spPr>
              <a:xfrm flipH="1" flipV="1">
                <a:off x="10010797" y="1625488"/>
                <a:ext cx="146608" cy="62150"/>
              </a:xfrm>
              <a:prstGeom prst="line">
                <a:avLst/>
              </a:prstGeom>
              <a:grpFill/>
              <a:ln w="9525"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>
              <a:xfrm flipH="1" flipV="1">
                <a:off x="9997165" y="1687638"/>
                <a:ext cx="151882" cy="18366"/>
              </a:xfrm>
              <a:prstGeom prst="line">
                <a:avLst/>
              </a:prstGeom>
              <a:grpFill/>
              <a:ln w="9525"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>
              <a:xfrm flipH="1">
                <a:off x="10028296" y="1705233"/>
                <a:ext cx="129110" cy="31431"/>
              </a:xfrm>
              <a:prstGeom prst="line">
                <a:avLst/>
              </a:prstGeom>
              <a:grpFill/>
              <a:ln w="9525"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8" name="Group 37"/>
              <p:cNvGrpSpPr/>
              <p:nvPr/>
            </p:nvGrpSpPr>
            <p:grpSpPr>
              <a:xfrm>
                <a:off x="10059029" y="1430028"/>
                <a:ext cx="684147" cy="529964"/>
                <a:chOff x="1911952" y="5213997"/>
                <a:chExt cx="1139551" cy="745067"/>
              </a:xfrm>
              <a:grpFill/>
            </p:grpSpPr>
            <p:sp>
              <p:nvSpPr>
                <p:cNvPr id="43" name="Teardrop 42"/>
                <p:cNvSpPr/>
                <p:nvPr/>
              </p:nvSpPr>
              <p:spPr>
                <a:xfrm rot="12560319" flipH="1">
                  <a:off x="1911952" y="5281246"/>
                  <a:ext cx="254000" cy="184278"/>
                </a:xfrm>
                <a:prstGeom prst="teardrop">
                  <a:avLst/>
                </a:prstGeom>
                <a:grpFill/>
                <a:ln>
                  <a:solidFill>
                    <a:schemeClr val="accent4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Chord 43"/>
                <p:cNvSpPr/>
                <p:nvPr/>
              </p:nvSpPr>
              <p:spPr>
                <a:xfrm rot="6768170">
                  <a:off x="2007914" y="5258111"/>
                  <a:ext cx="745067" cy="656839"/>
                </a:xfrm>
                <a:prstGeom prst="chord">
                  <a:avLst/>
                </a:prstGeom>
                <a:grpFill/>
                <a:ln>
                  <a:solidFill>
                    <a:schemeClr val="accent4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" name="Freeform 44"/>
                <p:cNvSpPr/>
                <p:nvPr/>
              </p:nvSpPr>
              <p:spPr>
                <a:xfrm>
                  <a:off x="2616853" y="5693372"/>
                  <a:ext cx="434650" cy="180318"/>
                </a:xfrm>
                <a:custGeom>
                  <a:avLst/>
                  <a:gdLst>
                    <a:gd name="connsiteX0" fmla="*/ 67733 w 373103"/>
                    <a:gd name="connsiteY0" fmla="*/ 0 h 169333"/>
                    <a:gd name="connsiteX1" fmla="*/ 372533 w 373103"/>
                    <a:gd name="connsiteY1" fmla="*/ 33866 h 169333"/>
                    <a:gd name="connsiteX2" fmla="*/ 0 w 373103"/>
                    <a:gd name="connsiteY2" fmla="*/ 169333 h 169333"/>
                    <a:gd name="connsiteX3" fmla="*/ 0 w 373103"/>
                    <a:gd name="connsiteY3" fmla="*/ 169333 h 1693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73103" h="169333">
                      <a:moveTo>
                        <a:pt x="67733" y="0"/>
                      </a:moveTo>
                      <a:cubicBezTo>
                        <a:pt x="225777" y="2822"/>
                        <a:pt x="383822" y="5644"/>
                        <a:pt x="372533" y="33866"/>
                      </a:cubicBezTo>
                      <a:cubicBezTo>
                        <a:pt x="361244" y="62088"/>
                        <a:pt x="0" y="169333"/>
                        <a:pt x="0" y="169333"/>
                      </a:cubicBezTo>
                      <a:lnTo>
                        <a:pt x="0" y="169333"/>
                      </a:lnTo>
                    </a:path>
                  </a:pathLst>
                </a:custGeom>
                <a:noFill/>
                <a:ln w="19050">
                  <a:solidFill>
                    <a:schemeClr val="accent4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" name="Teardrop 45"/>
                <p:cNvSpPr/>
                <p:nvPr/>
              </p:nvSpPr>
              <p:spPr>
                <a:xfrm rot="9039681">
                  <a:off x="2135718" y="5281247"/>
                  <a:ext cx="254000" cy="184278"/>
                </a:xfrm>
                <a:prstGeom prst="teardrop">
                  <a:avLst/>
                </a:prstGeom>
                <a:grpFill/>
                <a:ln>
                  <a:solidFill>
                    <a:schemeClr val="accent4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9" name="Group 38"/>
              <p:cNvGrpSpPr/>
              <p:nvPr/>
            </p:nvGrpSpPr>
            <p:grpSpPr>
              <a:xfrm>
                <a:off x="10163903" y="1639392"/>
                <a:ext cx="151882" cy="101592"/>
                <a:chOff x="10114972" y="1933763"/>
                <a:chExt cx="151882" cy="101592"/>
              </a:xfrm>
              <a:grpFill/>
            </p:grpSpPr>
            <p:cxnSp>
              <p:nvCxnSpPr>
                <p:cNvPr id="40" name="Straight Connector 39"/>
                <p:cNvCxnSpPr/>
                <p:nvPr/>
              </p:nvCxnSpPr>
              <p:spPr>
                <a:xfrm flipV="1">
                  <a:off x="10114972" y="1933763"/>
                  <a:ext cx="146608" cy="62150"/>
                </a:xfrm>
                <a:prstGeom prst="line">
                  <a:avLst/>
                </a:prstGeom>
                <a:grpFill/>
                <a:ln w="9525">
                  <a:solidFill>
                    <a:schemeClr val="accent4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>
                <a:xfrm flipV="1">
                  <a:off x="10114972" y="1979170"/>
                  <a:ext cx="151882" cy="18366"/>
                </a:xfrm>
                <a:prstGeom prst="line">
                  <a:avLst/>
                </a:prstGeom>
                <a:grpFill/>
                <a:ln w="9525">
                  <a:solidFill>
                    <a:schemeClr val="accent4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>
                <a:xfrm>
                  <a:off x="10114972" y="2003924"/>
                  <a:ext cx="129110" cy="31431"/>
                </a:xfrm>
                <a:prstGeom prst="line">
                  <a:avLst/>
                </a:prstGeom>
                <a:grpFill/>
                <a:ln w="9525">
                  <a:solidFill>
                    <a:schemeClr val="accent4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</p:spTree>
    <p:extLst>
      <p:ext uri="{BB962C8B-B14F-4D97-AF65-F5344CB8AC3E}">
        <p14:creationId xmlns:p14="http://schemas.microsoft.com/office/powerpoint/2010/main" val="2486533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Interference, Interfocal Distances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283483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 smtClean="0"/>
              <a:t>Raw Interfocal Distance (IFD) can be similar and normalized is </a:t>
            </a:r>
            <a:r>
              <a:rPr lang="en-US" dirty="0" smtClean="0"/>
              <a:t>different; .</a:t>
            </a:r>
            <a:r>
              <a:rPr lang="en-US" dirty="0" err="1" smtClean="0"/>
              <a:t>rbar</a:t>
            </a:r>
            <a:r>
              <a:rPr lang="en-US" dirty="0" smtClean="0"/>
              <a:t> </a:t>
            </a:r>
            <a:r>
              <a:rPr lang="en-US" dirty="0" smtClean="0"/>
              <a:t>values would be different, telomere/centromere bias might be </a:t>
            </a:r>
            <a:r>
              <a:rPr lang="en-US" dirty="0" smtClean="0"/>
              <a:t>different.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/>
              <a:t>N</a:t>
            </a:r>
            <a:r>
              <a:rPr lang="en-US" dirty="0" smtClean="0"/>
              <a:t>oting </a:t>
            </a:r>
            <a:r>
              <a:rPr lang="en-US" dirty="0" smtClean="0"/>
              <a:t>the normalized IFD accounts for differences between different sized chromosomes.</a:t>
            </a:r>
            <a:endParaRPr lang="en-US" dirty="0"/>
          </a:p>
        </p:txBody>
      </p:sp>
      <p:grpSp>
        <p:nvGrpSpPr>
          <p:cNvPr id="30" name="Group 29"/>
          <p:cNvGrpSpPr/>
          <p:nvPr/>
        </p:nvGrpSpPr>
        <p:grpSpPr>
          <a:xfrm>
            <a:off x="1261040" y="4336885"/>
            <a:ext cx="570096" cy="1429482"/>
            <a:chOff x="1261040" y="4336885"/>
            <a:chExt cx="570096" cy="1429482"/>
          </a:xfrm>
        </p:grpSpPr>
        <p:sp>
          <p:nvSpPr>
            <p:cNvPr id="24" name="Freeform 23"/>
            <p:cNvSpPr/>
            <p:nvPr/>
          </p:nvSpPr>
          <p:spPr>
            <a:xfrm rot="10955890">
              <a:off x="1358145" y="4336885"/>
              <a:ext cx="472991" cy="1429482"/>
            </a:xfrm>
            <a:custGeom>
              <a:avLst/>
              <a:gdLst>
                <a:gd name="connsiteX0" fmla="*/ 0 w 723988"/>
                <a:gd name="connsiteY0" fmla="*/ 429727 h 1110663"/>
                <a:gd name="connsiteX1" fmla="*/ 389106 w 723988"/>
                <a:gd name="connsiteY1" fmla="*/ 1710 h 1110663"/>
                <a:gd name="connsiteX2" fmla="*/ 719847 w 723988"/>
                <a:gd name="connsiteY2" fmla="*/ 312995 h 1110663"/>
                <a:gd name="connsiteX3" fmla="*/ 583659 w 723988"/>
                <a:gd name="connsiteY3" fmla="*/ 1091208 h 1110663"/>
                <a:gd name="connsiteX4" fmla="*/ 583659 w 723988"/>
                <a:gd name="connsiteY4" fmla="*/ 1091208 h 1110663"/>
                <a:gd name="connsiteX5" fmla="*/ 583659 w 723988"/>
                <a:gd name="connsiteY5" fmla="*/ 1110663 h 1110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3988" h="1110663">
                  <a:moveTo>
                    <a:pt x="0" y="429727"/>
                  </a:moveTo>
                  <a:cubicBezTo>
                    <a:pt x="134566" y="225446"/>
                    <a:pt x="269132" y="21165"/>
                    <a:pt x="389106" y="1710"/>
                  </a:cubicBezTo>
                  <a:cubicBezTo>
                    <a:pt x="509081" y="-17745"/>
                    <a:pt x="687422" y="131412"/>
                    <a:pt x="719847" y="312995"/>
                  </a:cubicBezTo>
                  <a:cubicBezTo>
                    <a:pt x="752273" y="494578"/>
                    <a:pt x="583659" y="1091208"/>
                    <a:pt x="583659" y="1091208"/>
                  </a:cubicBezTo>
                  <a:lnTo>
                    <a:pt x="583659" y="1091208"/>
                  </a:lnTo>
                  <a:lnTo>
                    <a:pt x="583659" y="1110663"/>
                  </a:lnTo>
                </a:path>
              </a:pathLst>
            </a:cu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lowchart: Connector 24"/>
            <p:cNvSpPr/>
            <p:nvPr/>
          </p:nvSpPr>
          <p:spPr>
            <a:xfrm rot="10955890">
              <a:off x="1615971" y="5435974"/>
              <a:ext cx="214009" cy="237793"/>
            </a:xfrm>
            <a:prstGeom prst="flowChartConnector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lowchart: Connector 25"/>
            <p:cNvSpPr/>
            <p:nvPr/>
          </p:nvSpPr>
          <p:spPr>
            <a:xfrm rot="10955890">
              <a:off x="1261040" y="4823834"/>
              <a:ext cx="214009" cy="237793"/>
            </a:xfrm>
            <a:prstGeom prst="flowChartConnector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565692" y="5173082"/>
            <a:ext cx="543702" cy="648214"/>
            <a:chOff x="565692" y="5173082"/>
            <a:chExt cx="543702" cy="648214"/>
          </a:xfrm>
        </p:grpSpPr>
        <p:sp>
          <p:nvSpPr>
            <p:cNvPr id="23" name="Freeform 22"/>
            <p:cNvSpPr/>
            <p:nvPr/>
          </p:nvSpPr>
          <p:spPr>
            <a:xfrm rot="10955890">
              <a:off x="636403" y="5173082"/>
              <a:ext cx="472991" cy="631000"/>
            </a:xfrm>
            <a:custGeom>
              <a:avLst/>
              <a:gdLst>
                <a:gd name="connsiteX0" fmla="*/ 0 w 723988"/>
                <a:gd name="connsiteY0" fmla="*/ 429727 h 1110663"/>
                <a:gd name="connsiteX1" fmla="*/ 389106 w 723988"/>
                <a:gd name="connsiteY1" fmla="*/ 1710 h 1110663"/>
                <a:gd name="connsiteX2" fmla="*/ 719847 w 723988"/>
                <a:gd name="connsiteY2" fmla="*/ 312995 h 1110663"/>
                <a:gd name="connsiteX3" fmla="*/ 583659 w 723988"/>
                <a:gd name="connsiteY3" fmla="*/ 1091208 h 1110663"/>
                <a:gd name="connsiteX4" fmla="*/ 583659 w 723988"/>
                <a:gd name="connsiteY4" fmla="*/ 1091208 h 1110663"/>
                <a:gd name="connsiteX5" fmla="*/ 583659 w 723988"/>
                <a:gd name="connsiteY5" fmla="*/ 1110663 h 1110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3988" h="1110663">
                  <a:moveTo>
                    <a:pt x="0" y="429727"/>
                  </a:moveTo>
                  <a:cubicBezTo>
                    <a:pt x="134566" y="225446"/>
                    <a:pt x="269132" y="21165"/>
                    <a:pt x="389106" y="1710"/>
                  </a:cubicBezTo>
                  <a:cubicBezTo>
                    <a:pt x="509081" y="-17745"/>
                    <a:pt x="687422" y="131412"/>
                    <a:pt x="719847" y="312995"/>
                  </a:cubicBezTo>
                  <a:cubicBezTo>
                    <a:pt x="752273" y="494578"/>
                    <a:pt x="583659" y="1091208"/>
                    <a:pt x="583659" y="1091208"/>
                  </a:cubicBezTo>
                  <a:lnTo>
                    <a:pt x="583659" y="1091208"/>
                  </a:lnTo>
                  <a:lnTo>
                    <a:pt x="583659" y="1110663"/>
                  </a:lnTo>
                </a:path>
              </a:pathLst>
            </a:cu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Flowchart: Connector 26"/>
            <p:cNvSpPr/>
            <p:nvPr/>
          </p:nvSpPr>
          <p:spPr>
            <a:xfrm rot="10955890">
              <a:off x="891518" y="5583503"/>
              <a:ext cx="214009" cy="237793"/>
            </a:xfrm>
            <a:prstGeom prst="flowChartConnector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Flowchart: Connector 27"/>
            <p:cNvSpPr/>
            <p:nvPr/>
          </p:nvSpPr>
          <p:spPr>
            <a:xfrm rot="10955890">
              <a:off x="565692" y="5187557"/>
              <a:ext cx="214009" cy="237793"/>
            </a:xfrm>
            <a:prstGeom prst="flowChartConnector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77295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71943"/>
          <a:stretch/>
        </p:blipFill>
        <p:spPr>
          <a:xfrm>
            <a:off x="2682931" y="1370422"/>
            <a:ext cx="1697853" cy="536438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/>
          <a:srcRect l="71521"/>
          <a:stretch/>
        </p:blipFill>
        <p:spPr>
          <a:xfrm>
            <a:off x="8945648" y="1370422"/>
            <a:ext cx="1744717" cy="54307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r="69898"/>
          <a:stretch/>
        </p:blipFill>
        <p:spPr>
          <a:xfrm>
            <a:off x="483406" y="1247227"/>
            <a:ext cx="1905236" cy="561077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r="68604"/>
          <a:stretch/>
        </p:blipFill>
        <p:spPr>
          <a:xfrm>
            <a:off x="6808846" y="1337224"/>
            <a:ext cx="1923394" cy="54307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69539" y="1370422"/>
            <a:ext cx="1692676" cy="369332"/>
          </a:xfrm>
          <a:prstGeom prst="rect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KAZ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146268" y="1462755"/>
            <a:ext cx="1692676" cy="369332"/>
          </a:xfrm>
          <a:prstGeom prst="rect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KAZ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45648" y="1462755"/>
            <a:ext cx="1692676" cy="369332"/>
          </a:xfrm>
          <a:prstGeom prst="rect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PWD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688108" y="1370422"/>
            <a:ext cx="1692676" cy="369332"/>
          </a:xfrm>
          <a:prstGeom prst="rect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PWD</a:t>
            </a:r>
            <a:endParaRPr lang="en-US" dirty="0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478220" y="229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PWD have longer IFD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5887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919" y="1980042"/>
            <a:ext cx="5073710" cy="417231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6406" y="1830207"/>
            <a:ext cx="5438121" cy="447198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51245" y="1947138"/>
            <a:ext cx="1692676" cy="369332"/>
          </a:xfrm>
          <a:prstGeom prst="rect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KAZ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400328" y="1950652"/>
            <a:ext cx="1692676" cy="369332"/>
          </a:xfrm>
          <a:prstGeom prst="rect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PWD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999540" y="1793797"/>
            <a:ext cx="1692676" cy="369332"/>
          </a:xfrm>
          <a:prstGeom prst="rect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KAZ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9548623" y="1765986"/>
            <a:ext cx="1692676" cy="369332"/>
          </a:xfrm>
          <a:prstGeom prst="rect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PWD</a:t>
            </a:r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78220" y="229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Normalized IFDs are larger in PWD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 rot="16200000">
            <a:off x="-552784" y="3774364"/>
            <a:ext cx="1692676" cy="369332"/>
          </a:xfrm>
          <a:prstGeom prst="rect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Raw IFD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 rot="16200000">
            <a:off x="5310068" y="3774364"/>
            <a:ext cx="1692676" cy="369332"/>
          </a:xfrm>
          <a:prstGeom prst="rect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Normalized IFD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535794" y="6039805"/>
            <a:ext cx="8477448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The distance between 2 foci is ~60% of the total bivalent in PWD</a:t>
            </a:r>
          </a:p>
          <a:p>
            <a:pPr algn="ctr"/>
            <a:r>
              <a:rPr lang="en-US" dirty="0" smtClean="0"/>
              <a:t>KAZ has more variance in IFDs 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10634699" y="638239"/>
            <a:ext cx="543702" cy="648214"/>
            <a:chOff x="565692" y="5173082"/>
            <a:chExt cx="543702" cy="648214"/>
          </a:xfrm>
        </p:grpSpPr>
        <p:sp>
          <p:nvSpPr>
            <p:cNvPr id="13" name="Freeform 12"/>
            <p:cNvSpPr/>
            <p:nvPr/>
          </p:nvSpPr>
          <p:spPr>
            <a:xfrm rot="10955890">
              <a:off x="636403" y="5173082"/>
              <a:ext cx="472991" cy="631000"/>
            </a:xfrm>
            <a:custGeom>
              <a:avLst/>
              <a:gdLst>
                <a:gd name="connsiteX0" fmla="*/ 0 w 723988"/>
                <a:gd name="connsiteY0" fmla="*/ 429727 h 1110663"/>
                <a:gd name="connsiteX1" fmla="*/ 389106 w 723988"/>
                <a:gd name="connsiteY1" fmla="*/ 1710 h 1110663"/>
                <a:gd name="connsiteX2" fmla="*/ 719847 w 723988"/>
                <a:gd name="connsiteY2" fmla="*/ 312995 h 1110663"/>
                <a:gd name="connsiteX3" fmla="*/ 583659 w 723988"/>
                <a:gd name="connsiteY3" fmla="*/ 1091208 h 1110663"/>
                <a:gd name="connsiteX4" fmla="*/ 583659 w 723988"/>
                <a:gd name="connsiteY4" fmla="*/ 1091208 h 1110663"/>
                <a:gd name="connsiteX5" fmla="*/ 583659 w 723988"/>
                <a:gd name="connsiteY5" fmla="*/ 1110663 h 1110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3988" h="1110663">
                  <a:moveTo>
                    <a:pt x="0" y="429727"/>
                  </a:moveTo>
                  <a:cubicBezTo>
                    <a:pt x="134566" y="225446"/>
                    <a:pt x="269132" y="21165"/>
                    <a:pt x="389106" y="1710"/>
                  </a:cubicBezTo>
                  <a:cubicBezTo>
                    <a:pt x="509081" y="-17745"/>
                    <a:pt x="687422" y="131412"/>
                    <a:pt x="719847" y="312995"/>
                  </a:cubicBezTo>
                  <a:cubicBezTo>
                    <a:pt x="752273" y="494578"/>
                    <a:pt x="583659" y="1091208"/>
                    <a:pt x="583659" y="1091208"/>
                  </a:cubicBezTo>
                  <a:lnTo>
                    <a:pt x="583659" y="1091208"/>
                  </a:lnTo>
                  <a:lnTo>
                    <a:pt x="583659" y="1110663"/>
                  </a:lnTo>
                </a:path>
              </a:pathLst>
            </a:cu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lowchart: Connector 13"/>
            <p:cNvSpPr/>
            <p:nvPr/>
          </p:nvSpPr>
          <p:spPr>
            <a:xfrm rot="10955890">
              <a:off x="891518" y="5583503"/>
              <a:ext cx="214009" cy="237793"/>
            </a:xfrm>
            <a:prstGeom prst="flowChartConnector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lowchart: Connector 14"/>
            <p:cNvSpPr/>
            <p:nvPr/>
          </p:nvSpPr>
          <p:spPr>
            <a:xfrm rot="10955890">
              <a:off x="565692" y="5187557"/>
              <a:ext cx="214009" cy="237793"/>
            </a:xfrm>
            <a:prstGeom prst="flowChartConnector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9438850" y="515470"/>
            <a:ext cx="574392" cy="689398"/>
            <a:chOff x="535002" y="5173082"/>
            <a:chExt cx="574392" cy="689398"/>
          </a:xfrm>
        </p:grpSpPr>
        <p:sp>
          <p:nvSpPr>
            <p:cNvPr id="17" name="Freeform 16"/>
            <p:cNvSpPr/>
            <p:nvPr/>
          </p:nvSpPr>
          <p:spPr>
            <a:xfrm rot="10955890">
              <a:off x="636403" y="5173082"/>
              <a:ext cx="472991" cy="631000"/>
            </a:xfrm>
            <a:custGeom>
              <a:avLst/>
              <a:gdLst>
                <a:gd name="connsiteX0" fmla="*/ 0 w 723988"/>
                <a:gd name="connsiteY0" fmla="*/ 429727 h 1110663"/>
                <a:gd name="connsiteX1" fmla="*/ 389106 w 723988"/>
                <a:gd name="connsiteY1" fmla="*/ 1710 h 1110663"/>
                <a:gd name="connsiteX2" fmla="*/ 719847 w 723988"/>
                <a:gd name="connsiteY2" fmla="*/ 312995 h 1110663"/>
                <a:gd name="connsiteX3" fmla="*/ 583659 w 723988"/>
                <a:gd name="connsiteY3" fmla="*/ 1091208 h 1110663"/>
                <a:gd name="connsiteX4" fmla="*/ 583659 w 723988"/>
                <a:gd name="connsiteY4" fmla="*/ 1091208 h 1110663"/>
                <a:gd name="connsiteX5" fmla="*/ 583659 w 723988"/>
                <a:gd name="connsiteY5" fmla="*/ 1110663 h 1110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3988" h="1110663">
                  <a:moveTo>
                    <a:pt x="0" y="429727"/>
                  </a:moveTo>
                  <a:cubicBezTo>
                    <a:pt x="134566" y="225446"/>
                    <a:pt x="269132" y="21165"/>
                    <a:pt x="389106" y="1710"/>
                  </a:cubicBezTo>
                  <a:cubicBezTo>
                    <a:pt x="509081" y="-17745"/>
                    <a:pt x="687422" y="131412"/>
                    <a:pt x="719847" y="312995"/>
                  </a:cubicBezTo>
                  <a:cubicBezTo>
                    <a:pt x="752273" y="494578"/>
                    <a:pt x="583659" y="1091208"/>
                    <a:pt x="583659" y="1091208"/>
                  </a:cubicBezTo>
                  <a:lnTo>
                    <a:pt x="583659" y="1091208"/>
                  </a:lnTo>
                  <a:lnTo>
                    <a:pt x="583659" y="1110663"/>
                  </a:lnTo>
                </a:path>
              </a:pathLst>
            </a:cu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lowchart: Connector 17"/>
            <p:cNvSpPr/>
            <p:nvPr/>
          </p:nvSpPr>
          <p:spPr>
            <a:xfrm rot="10955890">
              <a:off x="821502" y="5624687"/>
              <a:ext cx="214009" cy="237793"/>
            </a:xfrm>
            <a:prstGeom prst="flowChartConnector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lowchart: Connector 18"/>
            <p:cNvSpPr/>
            <p:nvPr/>
          </p:nvSpPr>
          <p:spPr>
            <a:xfrm rot="10955890">
              <a:off x="535002" y="5422415"/>
              <a:ext cx="214009" cy="237793"/>
            </a:xfrm>
            <a:prstGeom prst="flowChartConnector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196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/>
        </p:nvGrpSpPr>
        <p:grpSpPr>
          <a:xfrm>
            <a:off x="6556917" y="2531327"/>
            <a:ext cx="4148254" cy="4135094"/>
            <a:chOff x="6936059" y="2246568"/>
            <a:chExt cx="4148254" cy="4466467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3"/>
            <a:srcRect t="3219" r="14907"/>
            <a:stretch/>
          </p:blipFill>
          <p:spPr>
            <a:xfrm>
              <a:off x="6936059" y="2376365"/>
              <a:ext cx="4148254" cy="4336670"/>
            </a:xfrm>
            <a:prstGeom prst="rect">
              <a:avLst/>
            </a:prstGeom>
          </p:spPr>
        </p:pic>
        <p:sp>
          <p:nvSpPr>
            <p:cNvPr id="14" name="TextBox 13"/>
            <p:cNvSpPr txBox="1"/>
            <p:nvPr/>
          </p:nvSpPr>
          <p:spPr>
            <a:xfrm>
              <a:off x="7238296" y="2246568"/>
              <a:ext cx="1692676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2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PWD</a:t>
              </a:r>
              <a:endParaRPr lang="en-US" dirty="0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721336" y="2431234"/>
            <a:ext cx="4716966" cy="4042266"/>
            <a:chOff x="1234292" y="2431234"/>
            <a:chExt cx="4716966" cy="4042266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4"/>
            <a:srcRect r="15653" b="34309"/>
            <a:stretch/>
          </p:blipFill>
          <p:spPr>
            <a:xfrm>
              <a:off x="1234292" y="2615900"/>
              <a:ext cx="4716966" cy="3857600"/>
            </a:xfrm>
            <a:prstGeom prst="rect">
              <a:avLst/>
            </a:prstGeom>
          </p:spPr>
        </p:pic>
        <p:sp>
          <p:nvSpPr>
            <p:cNvPr id="13" name="TextBox 12"/>
            <p:cNvSpPr txBox="1"/>
            <p:nvPr/>
          </p:nvSpPr>
          <p:spPr>
            <a:xfrm>
              <a:off x="1536838" y="2431234"/>
              <a:ext cx="1692676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2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KAZ</a:t>
              </a:r>
              <a:endParaRPr lang="en-US" dirty="0"/>
            </a:p>
          </p:txBody>
        </p:sp>
      </p:grp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2350409"/>
              </p:ext>
            </p:extLst>
          </p:nvPr>
        </p:nvGraphicFramePr>
        <p:xfrm>
          <a:off x="7705492" y="483272"/>
          <a:ext cx="3272752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36376"/>
                <a:gridCol w="1636376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t.test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p.value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1CO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0.5468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2CO   1</a:t>
                      </a:r>
                      <a:r>
                        <a:rPr lang="en-US" baseline="30000" dirty="0" smtClean="0"/>
                        <a:t>st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0.9421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2CO  2nd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0.5403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442555" y="31894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No Difference in Average</a:t>
            </a:r>
          </a:p>
          <a:p>
            <a:r>
              <a:rPr lang="en-US" dirty="0" smtClean="0"/>
              <a:t>Normalized CO Positions</a:t>
            </a:r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4471639" y="3098030"/>
            <a:ext cx="0" cy="1400056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9831659" y="3098030"/>
            <a:ext cx="0" cy="1400056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2059258" y="4858215"/>
            <a:ext cx="0" cy="140005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7764964" y="4988313"/>
            <a:ext cx="0" cy="140005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4754137" y="4858215"/>
            <a:ext cx="0" cy="1400056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10013795" y="4988313"/>
            <a:ext cx="0" cy="1400056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8723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3665635"/>
              </p:ext>
            </p:extLst>
          </p:nvPr>
        </p:nvGraphicFramePr>
        <p:xfrm>
          <a:off x="1389398" y="1027906"/>
          <a:ext cx="8476500" cy="453833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40028"/>
                <a:gridCol w="2452054"/>
                <a:gridCol w="1742209"/>
                <a:gridCol w="1742209"/>
              </a:tblGrid>
              <a:tr h="1134267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Feature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Prediction</a:t>
                      </a:r>
                    </a:p>
                    <a:p>
                      <a:pPr algn="ctr"/>
                      <a:r>
                        <a:rPr lang="en-US" dirty="0" smtClean="0"/>
                        <a:t>(based on MLH1 count)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Model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Supported?</a:t>
                      </a:r>
                      <a:endParaRPr lang="en-US" dirty="0"/>
                    </a:p>
                  </a:txBody>
                  <a:tcPr/>
                </a:tc>
              </a:tr>
              <a:tr h="525090">
                <a:tc>
                  <a:txBody>
                    <a:bodyPr/>
                    <a:lstStyle/>
                    <a:p>
                      <a:r>
                        <a:rPr lang="en-US" dirty="0" smtClean="0"/>
                        <a:t>SC Length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Longer in PWD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Chromosome</a:t>
                      </a:r>
                      <a:r>
                        <a:rPr lang="en-US" sz="1800" baseline="0" dirty="0" smtClean="0"/>
                        <a:t> Axis is DSB / CO area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</a:tr>
              <a:tr h="648641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Chrm</a:t>
                      </a:r>
                      <a:r>
                        <a:rPr lang="en-US" baseline="0" dirty="0" smtClean="0"/>
                        <a:t> Classes</a:t>
                      </a:r>
                    </a:p>
                    <a:p>
                      <a:r>
                        <a:rPr lang="en-US" baseline="0" dirty="0" smtClean="0"/>
                        <a:t>(1CO, 2CO)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More 2COs in PWD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err="1" smtClean="0"/>
                        <a:t>gwRR</a:t>
                      </a:r>
                      <a:r>
                        <a:rPr lang="en-US" sz="1800" baseline="0" dirty="0" smtClean="0"/>
                        <a:t> = sum of chromosomes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</a:tr>
              <a:tr h="79539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 smtClean="0"/>
                        <a:t>InterFocal</a:t>
                      </a:r>
                      <a:r>
                        <a:rPr lang="en-US" baseline="0" dirty="0" smtClean="0"/>
                        <a:t> Distance (IFD)  (Interference)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Shorter IFD</a:t>
                      </a:r>
                      <a:r>
                        <a:rPr lang="en-US" baseline="0" dirty="0" smtClean="0"/>
                        <a:t> in PWD</a:t>
                      </a:r>
                      <a:r>
                        <a:rPr lang="en-US" dirty="0" smtClean="0"/>
                        <a:t> (weaker inference)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CO-</a:t>
                      </a:r>
                      <a:r>
                        <a:rPr lang="en-US" sz="1800" baseline="0" dirty="0" smtClean="0"/>
                        <a:t> I</a:t>
                      </a:r>
                      <a:r>
                        <a:rPr lang="en-US" sz="1800" dirty="0" smtClean="0"/>
                        <a:t>nterference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No*</a:t>
                      </a:r>
                    </a:p>
                    <a:p>
                      <a:r>
                        <a:rPr lang="en-US" dirty="0" smtClean="0"/>
                        <a:t>(haven’t looked across bins)</a:t>
                      </a:r>
                      <a:endParaRPr lang="en-US" dirty="0"/>
                    </a:p>
                  </a:txBody>
                  <a:tcPr/>
                </a:tc>
              </a:tr>
              <a:tr h="92662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CO Position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    1CO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    2CO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No difference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Yes*</a:t>
                      </a:r>
                    </a:p>
                    <a:p>
                      <a:r>
                        <a:rPr lang="en-US" dirty="0" smtClean="0"/>
                        <a:t>(haven’t looked across bins)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33397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873" y="594373"/>
            <a:ext cx="11360800" cy="763600"/>
          </a:xfrm>
        </p:spPr>
        <p:txBody>
          <a:bodyPr>
            <a:normAutofit fontScale="90000"/>
          </a:bodyPr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r="5543" b="8383"/>
          <a:stretch/>
        </p:blipFill>
        <p:spPr>
          <a:xfrm>
            <a:off x="2402747" y="2370981"/>
            <a:ext cx="7421477" cy="363853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grpSp>
        <p:nvGrpSpPr>
          <p:cNvPr id="8" name="Group 7"/>
          <p:cNvGrpSpPr/>
          <p:nvPr/>
        </p:nvGrpSpPr>
        <p:grpSpPr>
          <a:xfrm>
            <a:off x="8959637" y="2954281"/>
            <a:ext cx="746011" cy="529964"/>
            <a:chOff x="9997165" y="1430028"/>
            <a:chExt cx="746011" cy="529964"/>
          </a:xfrm>
          <a:solidFill>
            <a:schemeClr val="accent2">
              <a:lumMod val="60000"/>
              <a:lumOff val="40000"/>
            </a:schemeClr>
          </a:solidFill>
        </p:grpSpPr>
        <p:cxnSp>
          <p:nvCxnSpPr>
            <p:cNvPr id="9" name="Straight Connector 8"/>
            <p:cNvCxnSpPr/>
            <p:nvPr/>
          </p:nvCxnSpPr>
          <p:spPr>
            <a:xfrm flipH="1" flipV="1">
              <a:off x="10010797" y="1625488"/>
              <a:ext cx="146608" cy="62150"/>
            </a:xfrm>
            <a:prstGeom prst="line">
              <a:avLst/>
            </a:prstGeom>
            <a:grpFill/>
            <a:ln w="952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 flipV="1">
              <a:off x="9997165" y="1687638"/>
              <a:ext cx="151882" cy="18366"/>
            </a:xfrm>
            <a:prstGeom prst="line">
              <a:avLst/>
            </a:prstGeom>
            <a:grpFill/>
            <a:ln w="952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028296" y="1705233"/>
              <a:ext cx="129110" cy="31431"/>
            </a:xfrm>
            <a:prstGeom prst="line">
              <a:avLst/>
            </a:prstGeom>
            <a:grpFill/>
            <a:ln w="952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" name="Group 11"/>
            <p:cNvGrpSpPr/>
            <p:nvPr/>
          </p:nvGrpSpPr>
          <p:grpSpPr>
            <a:xfrm>
              <a:off x="10059029" y="1430028"/>
              <a:ext cx="684147" cy="529964"/>
              <a:chOff x="1911952" y="5213997"/>
              <a:chExt cx="1139551" cy="745067"/>
            </a:xfrm>
            <a:grpFill/>
          </p:grpSpPr>
          <p:sp>
            <p:nvSpPr>
              <p:cNvPr id="17" name="Teardrop 16"/>
              <p:cNvSpPr/>
              <p:nvPr/>
            </p:nvSpPr>
            <p:spPr>
              <a:xfrm rot="12560319" flipH="1">
                <a:off x="1911952" y="5281246"/>
                <a:ext cx="254000" cy="184278"/>
              </a:xfrm>
              <a:prstGeom prst="teardrop">
                <a:avLst/>
              </a:prstGeom>
              <a:grpFill/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Chord 17"/>
              <p:cNvSpPr/>
              <p:nvPr/>
            </p:nvSpPr>
            <p:spPr>
              <a:xfrm rot="6768170">
                <a:off x="2007914" y="5258111"/>
                <a:ext cx="745067" cy="656839"/>
              </a:xfrm>
              <a:prstGeom prst="chord">
                <a:avLst/>
              </a:prstGeom>
              <a:grpFill/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Freeform 18"/>
              <p:cNvSpPr/>
              <p:nvPr/>
            </p:nvSpPr>
            <p:spPr>
              <a:xfrm>
                <a:off x="2616853" y="5693372"/>
                <a:ext cx="434650" cy="180318"/>
              </a:xfrm>
              <a:custGeom>
                <a:avLst/>
                <a:gdLst>
                  <a:gd name="connsiteX0" fmla="*/ 67733 w 373103"/>
                  <a:gd name="connsiteY0" fmla="*/ 0 h 169333"/>
                  <a:gd name="connsiteX1" fmla="*/ 372533 w 373103"/>
                  <a:gd name="connsiteY1" fmla="*/ 33866 h 169333"/>
                  <a:gd name="connsiteX2" fmla="*/ 0 w 373103"/>
                  <a:gd name="connsiteY2" fmla="*/ 169333 h 169333"/>
                  <a:gd name="connsiteX3" fmla="*/ 0 w 373103"/>
                  <a:gd name="connsiteY3" fmla="*/ 169333 h 1693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3103" h="169333">
                    <a:moveTo>
                      <a:pt x="67733" y="0"/>
                    </a:moveTo>
                    <a:cubicBezTo>
                      <a:pt x="225777" y="2822"/>
                      <a:pt x="383822" y="5644"/>
                      <a:pt x="372533" y="33866"/>
                    </a:cubicBezTo>
                    <a:cubicBezTo>
                      <a:pt x="361244" y="62088"/>
                      <a:pt x="0" y="169333"/>
                      <a:pt x="0" y="169333"/>
                    </a:cubicBezTo>
                    <a:lnTo>
                      <a:pt x="0" y="169333"/>
                    </a:lnTo>
                  </a:path>
                </a:pathLst>
              </a:custGeom>
              <a:noFill/>
              <a:ln w="1905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Teardrop 19"/>
              <p:cNvSpPr/>
              <p:nvPr/>
            </p:nvSpPr>
            <p:spPr>
              <a:xfrm rot="9039681">
                <a:off x="2135718" y="5281247"/>
                <a:ext cx="254000" cy="184278"/>
              </a:xfrm>
              <a:prstGeom prst="teardrop">
                <a:avLst/>
              </a:prstGeom>
              <a:grpFill/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>
              <a:off x="10163903" y="1639392"/>
              <a:ext cx="151882" cy="101592"/>
              <a:chOff x="10114972" y="1933763"/>
              <a:chExt cx="151882" cy="101592"/>
            </a:xfrm>
            <a:grpFill/>
          </p:grpSpPr>
          <p:cxnSp>
            <p:nvCxnSpPr>
              <p:cNvPr id="14" name="Straight Connector 13"/>
              <p:cNvCxnSpPr/>
              <p:nvPr/>
            </p:nvCxnSpPr>
            <p:spPr>
              <a:xfrm flipV="1">
                <a:off x="10114972" y="1933763"/>
                <a:ext cx="146608" cy="62150"/>
              </a:xfrm>
              <a:prstGeom prst="line">
                <a:avLst/>
              </a:prstGeom>
              <a:grpFill/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 flipV="1">
                <a:off x="10114972" y="1979170"/>
                <a:ext cx="151882" cy="18366"/>
              </a:xfrm>
              <a:prstGeom prst="line">
                <a:avLst/>
              </a:prstGeom>
              <a:grpFill/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/>
              <p:nvPr/>
            </p:nvCxnSpPr>
            <p:spPr>
              <a:xfrm>
                <a:off x="10114972" y="2003924"/>
                <a:ext cx="129110" cy="31431"/>
              </a:xfrm>
              <a:prstGeom prst="line">
                <a:avLst/>
              </a:prstGeom>
              <a:grpFill/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3" name="TextBox 22"/>
          <p:cNvSpPr txBox="1"/>
          <p:nvPr/>
        </p:nvSpPr>
        <p:spPr>
          <a:xfrm>
            <a:off x="4259766" y="3749774"/>
            <a:ext cx="1148575" cy="369332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CZECH II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4259766" y="4265656"/>
            <a:ext cx="1257114" cy="369332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PWD, PWK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8184068" y="2547753"/>
            <a:ext cx="1148575" cy="369332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KAZ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5027239" y="2433105"/>
            <a:ext cx="708474" cy="369332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SKIVE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3852746" y="6501835"/>
            <a:ext cx="85130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hlinkClick r:id="rId4"/>
              </a:rPr>
              <a:t>https://natureecoevocommunity.nature.com/users/112451-jiri-forejt/posts/33713-chromosomal-reproductive-isolation-revisited</a:t>
            </a:r>
            <a:endParaRPr lang="en-US" sz="1200" dirty="0"/>
          </a:p>
        </p:txBody>
      </p:sp>
      <p:grpSp>
        <p:nvGrpSpPr>
          <p:cNvPr id="31" name="Group 30"/>
          <p:cNvGrpSpPr/>
          <p:nvPr/>
        </p:nvGrpSpPr>
        <p:grpSpPr>
          <a:xfrm>
            <a:off x="6076674" y="2450707"/>
            <a:ext cx="604686" cy="501999"/>
            <a:chOff x="9997165" y="1430028"/>
            <a:chExt cx="746011" cy="529964"/>
          </a:xfrm>
          <a:solidFill>
            <a:srgbClr val="FF0000"/>
          </a:solidFill>
        </p:grpSpPr>
        <p:cxnSp>
          <p:nvCxnSpPr>
            <p:cNvPr id="32" name="Straight Connector 31"/>
            <p:cNvCxnSpPr/>
            <p:nvPr/>
          </p:nvCxnSpPr>
          <p:spPr>
            <a:xfrm flipH="1" flipV="1">
              <a:off x="10010797" y="1625488"/>
              <a:ext cx="146608" cy="62150"/>
            </a:xfrm>
            <a:prstGeom prst="line">
              <a:avLst/>
            </a:prstGeom>
            <a:grpFill/>
            <a:ln w="9525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 flipH="1" flipV="1">
              <a:off x="9997165" y="1687638"/>
              <a:ext cx="151882" cy="18366"/>
            </a:xfrm>
            <a:prstGeom prst="line">
              <a:avLst/>
            </a:prstGeom>
            <a:grpFill/>
            <a:ln w="9525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 flipH="1">
              <a:off x="10028296" y="1705233"/>
              <a:ext cx="129110" cy="31431"/>
            </a:xfrm>
            <a:prstGeom prst="line">
              <a:avLst/>
            </a:prstGeom>
            <a:grpFill/>
            <a:ln w="9525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5" name="Group 34"/>
            <p:cNvGrpSpPr/>
            <p:nvPr/>
          </p:nvGrpSpPr>
          <p:grpSpPr>
            <a:xfrm>
              <a:off x="10059029" y="1430028"/>
              <a:ext cx="684147" cy="529964"/>
              <a:chOff x="1911952" y="5213997"/>
              <a:chExt cx="1139551" cy="745067"/>
            </a:xfrm>
            <a:grpFill/>
          </p:grpSpPr>
          <p:sp>
            <p:nvSpPr>
              <p:cNvPr id="40" name="Teardrop 39"/>
              <p:cNvSpPr/>
              <p:nvPr/>
            </p:nvSpPr>
            <p:spPr>
              <a:xfrm rot="12560319" flipH="1">
                <a:off x="1911952" y="5281246"/>
                <a:ext cx="254000" cy="184278"/>
              </a:xfrm>
              <a:prstGeom prst="teardrop">
                <a:avLst/>
              </a:prstGeom>
              <a:grpFill/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Chord 40"/>
              <p:cNvSpPr/>
              <p:nvPr/>
            </p:nvSpPr>
            <p:spPr>
              <a:xfrm rot="6768170">
                <a:off x="2007914" y="5258111"/>
                <a:ext cx="745067" cy="656839"/>
              </a:xfrm>
              <a:prstGeom prst="chord">
                <a:avLst/>
              </a:prstGeom>
              <a:grpFill/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Freeform 41"/>
              <p:cNvSpPr/>
              <p:nvPr/>
            </p:nvSpPr>
            <p:spPr>
              <a:xfrm>
                <a:off x="2616853" y="5693372"/>
                <a:ext cx="434650" cy="180318"/>
              </a:xfrm>
              <a:custGeom>
                <a:avLst/>
                <a:gdLst>
                  <a:gd name="connsiteX0" fmla="*/ 67733 w 373103"/>
                  <a:gd name="connsiteY0" fmla="*/ 0 h 169333"/>
                  <a:gd name="connsiteX1" fmla="*/ 372533 w 373103"/>
                  <a:gd name="connsiteY1" fmla="*/ 33866 h 169333"/>
                  <a:gd name="connsiteX2" fmla="*/ 0 w 373103"/>
                  <a:gd name="connsiteY2" fmla="*/ 169333 h 169333"/>
                  <a:gd name="connsiteX3" fmla="*/ 0 w 373103"/>
                  <a:gd name="connsiteY3" fmla="*/ 169333 h 1693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3103" h="169333">
                    <a:moveTo>
                      <a:pt x="67733" y="0"/>
                    </a:moveTo>
                    <a:cubicBezTo>
                      <a:pt x="225777" y="2822"/>
                      <a:pt x="383822" y="5644"/>
                      <a:pt x="372533" y="33866"/>
                    </a:cubicBezTo>
                    <a:cubicBezTo>
                      <a:pt x="361244" y="62088"/>
                      <a:pt x="0" y="169333"/>
                      <a:pt x="0" y="169333"/>
                    </a:cubicBezTo>
                    <a:lnTo>
                      <a:pt x="0" y="169333"/>
                    </a:lnTo>
                  </a:path>
                </a:pathLst>
              </a:custGeom>
              <a:noFill/>
              <a:ln w="1905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Teardrop 42"/>
              <p:cNvSpPr/>
              <p:nvPr/>
            </p:nvSpPr>
            <p:spPr>
              <a:xfrm rot="9039681">
                <a:off x="2135718" y="5281247"/>
                <a:ext cx="254000" cy="184278"/>
              </a:xfrm>
              <a:prstGeom prst="teardrop">
                <a:avLst/>
              </a:prstGeom>
              <a:grpFill/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6" name="Group 35"/>
            <p:cNvGrpSpPr/>
            <p:nvPr/>
          </p:nvGrpSpPr>
          <p:grpSpPr>
            <a:xfrm>
              <a:off x="10163903" y="1639392"/>
              <a:ext cx="151882" cy="101592"/>
              <a:chOff x="10114972" y="1933763"/>
              <a:chExt cx="151882" cy="101592"/>
            </a:xfrm>
            <a:grpFill/>
          </p:grpSpPr>
          <p:cxnSp>
            <p:nvCxnSpPr>
              <p:cNvPr id="37" name="Straight Connector 36"/>
              <p:cNvCxnSpPr/>
              <p:nvPr/>
            </p:nvCxnSpPr>
            <p:spPr>
              <a:xfrm flipV="1">
                <a:off x="10114972" y="1933763"/>
                <a:ext cx="146608" cy="62150"/>
              </a:xfrm>
              <a:prstGeom prst="line">
                <a:avLst/>
              </a:prstGeom>
              <a:grpFill/>
              <a:ln w="9525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>
              <a:xfrm flipV="1">
                <a:off x="10114972" y="1979170"/>
                <a:ext cx="151882" cy="18366"/>
              </a:xfrm>
              <a:prstGeom prst="line">
                <a:avLst/>
              </a:prstGeom>
              <a:grpFill/>
              <a:ln w="9525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/>
            </p:nvCxnSpPr>
            <p:spPr>
              <a:xfrm>
                <a:off x="10114972" y="2003924"/>
                <a:ext cx="129110" cy="31431"/>
              </a:xfrm>
              <a:prstGeom prst="line">
                <a:avLst/>
              </a:prstGeom>
              <a:grpFill/>
              <a:ln w="9525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8" name="Group 57"/>
          <p:cNvGrpSpPr/>
          <p:nvPr/>
        </p:nvGrpSpPr>
        <p:grpSpPr>
          <a:xfrm>
            <a:off x="6262921" y="4189781"/>
            <a:ext cx="659736" cy="428466"/>
            <a:chOff x="9997165" y="1430028"/>
            <a:chExt cx="746011" cy="529964"/>
          </a:xfrm>
          <a:solidFill>
            <a:srgbClr val="FF0000"/>
          </a:solidFill>
        </p:grpSpPr>
        <p:cxnSp>
          <p:nvCxnSpPr>
            <p:cNvPr id="59" name="Straight Connector 58"/>
            <p:cNvCxnSpPr/>
            <p:nvPr/>
          </p:nvCxnSpPr>
          <p:spPr>
            <a:xfrm flipH="1" flipV="1">
              <a:off x="10010797" y="1625488"/>
              <a:ext cx="146608" cy="62150"/>
            </a:xfrm>
            <a:prstGeom prst="line">
              <a:avLst/>
            </a:prstGeom>
            <a:grpFill/>
            <a:ln w="952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/>
          </p:nvCxnSpPr>
          <p:spPr>
            <a:xfrm flipH="1" flipV="1">
              <a:off x="9997165" y="1687638"/>
              <a:ext cx="151882" cy="18366"/>
            </a:xfrm>
            <a:prstGeom prst="line">
              <a:avLst/>
            </a:prstGeom>
            <a:grpFill/>
            <a:ln w="952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/>
          </p:nvCxnSpPr>
          <p:spPr>
            <a:xfrm flipH="1">
              <a:off x="10028296" y="1705233"/>
              <a:ext cx="129110" cy="31431"/>
            </a:xfrm>
            <a:prstGeom prst="line">
              <a:avLst/>
            </a:prstGeom>
            <a:grpFill/>
            <a:ln w="952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2" name="Group 61"/>
            <p:cNvGrpSpPr/>
            <p:nvPr/>
          </p:nvGrpSpPr>
          <p:grpSpPr>
            <a:xfrm>
              <a:off x="10059029" y="1430028"/>
              <a:ext cx="684147" cy="529964"/>
              <a:chOff x="1911952" y="5213997"/>
              <a:chExt cx="1139551" cy="745067"/>
            </a:xfrm>
            <a:grpFill/>
          </p:grpSpPr>
          <p:sp>
            <p:nvSpPr>
              <p:cNvPr id="67" name="Teardrop 66"/>
              <p:cNvSpPr/>
              <p:nvPr/>
            </p:nvSpPr>
            <p:spPr>
              <a:xfrm rot="12560319" flipH="1">
                <a:off x="1911952" y="5281246"/>
                <a:ext cx="254000" cy="184278"/>
              </a:xfrm>
              <a:prstGeom prst="teardrop">
                <a:avLst/>
              </a:prstGeom>
              <a:grpFill/>
              <a:ln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Chord 67"/>
              <p:cNvSpPr/>
              <p:nvPr/>
            </p:nvSpPr>
            <p:spPr>
              <a:xfrm rot="6768170">
                <a:off x="2007914" y="5258111"/>
                <a:ext cx="745067" cy="656839"/>
              </a:xfrm>
              <a:prstGeom prst="chord">
                <a:avLst/>
              </a:prstGeom>
              <a:grpFill/>
              <a:ln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Freeform 68"/>
              <p:cNvSpPr/>
              <p:nvPr/>
            </p:nvSpPr>
            <p:spPr>
              <a:xfrm>
                <a:off x="2616853" y="5693372"/>
                <a:ext cx="434650" cy="180318"/>
              </a:xfrm>
              <a:custGeom>
                <a:avLst/>
                <a:gdLst>
                  <a:gd name="connsiteX0" fmla="*/ 67733 w 373103"/>
                  <a:gd name="connsiteY0" fmla="*/ 0 h 169333"/>
                  <a:gd name="connsiteX1" fmla="*/ 372533 w 373103"/>
                  <a:gd name="connsiteY1" fmla="*/ 33866 h 169333"/>
                  <a:gd name="connsiteX2" fmla="*/ 0 w 373103"/>
                  <a:gd name="connsiteY2" fmla="*/ 169333 h 169333"/>
                  <a:gd name="connsiteX3" fmla="*/ 0 w 373103"/>
                  <a:gd name="connsiteY3" fmla="*/ 169333 h 1693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3103" h="169333">
                    <a:moveTo>
                      <a:pt x="67733" y="0"/>
                    </a:moveTo>
                    <a:cubicBezTo>
                      <a:pt x="225777" y="2822"/>
                      <a:pt x="383822" y="5644"/>
                      <a:pt x="372533" y="33866"/>
                    </a:cubicBezTo>
                    <a:cubicBezTo>
                      <a:pt x="361244" y="62088"/>
                      <a:pt x="0" y="169333"/>
                      <a:pt x="0" y="169333"/>
                    </a:cubicBezTo>
                    <a:lnTo>
                      <a:pt x="0" y="169333"/>
                    </a:lnTo>
                  </a:path>
                </a:pathLst>
              </a:custGeom>
              <a:noFill/>
              <a:ln w="19050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Teardrop 69"/>
              <p:cNvSpPr/>
              <p:nvPr/>
            </p:nvSpPr>
            <p:spPr>
              <a:xfrm rot="9039681">
                <a:off x="2135718" y="5281247"/>
                <a:ext cx="254000" cy="184278"/>
              </a:xfrm>
              <a:prstGeom prst="teardrop">
                <a:avLst/>
              </a:prstGeom>
              <a:grpFill/>
              <a:ln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3" name="Group 62"/>
            <p:cNvGrpSpPr/>
            <p:nvPr/>
          </p:nvGrpSpPr>
          <p:grpSpPr>
            <a:xfrm>
              <a:off x="10163903" y="1639392"/>
              <a:ext cx="151882" cy="101592"/>
              <a:chOff x="10114972" y="1933763"/>
              <a:chExt cx="151882" cy="101592"/>
            </a:xfrm>
            <a:grpFill/>
          </p:grpSpPr>
          <p:cxnSp>
            <p:nvCxnSpPr>
              <p:cNvPr id="64" name="Straight Connector 63"/>
              <p:cNvCxnSpPr/>
              <p:nvPr/>
            </p:nvCxnSpPr>
            <p:spPr>
              <a:xfrm flipV="1">
                <a:off x="10114972" y="1933763"/>
                <a:ext cx="146608" cy="62150"/>
              </a:xfrm>
              <a:prstGeom prst="line">
                <a:avLst/>
              </a:prstGeom>
              <a:grpFill/>
              <a:ln w="952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/>
            </p:nvCxnSpPr>
            <p:spPr>
              <a:xfrm flipV="1">
                <a:off x="10114972" y="1979170"/>
                <a:ext cx="151882" cy="18366"/>
              </a:xfrm>
              <a:prstGeom prst="line">
                <a:avLst/>
              </a:prstGeom>
              <a:grpFill/>
              <a:ln w="952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/>
            </p:nvCxnSpPr>
            <p:spPr>
              <a:xfrm>
                <a:off x="10114972" y="2003924"/>
                <a:ext cx="129110" cy="31431"/>
              </a:xfrm>
              <a:prstGeom prst="line">
                <a:avLst/>
              </a:prstGeom>
              <a:grpFill/>
              <a:ln w="952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1" name="Group 70"/>
          <p:cNvGrpSpPr/>
          <p:nvPr/>
        </p:nvGrpSpPr>
        <p:grpSpPr>
          <a:xfrm>
            <a:off x="6503864" y="3599123"/>
            <a:ext cx="563998" cy="437646"/>
            <a:chOff x="9997165" y="1430028"/>
            <a:chExt cx="746011" cy="529964"/>
          </a:xfrm>
          <a:solidFill>
            <a:srgbClr val="FF0000"/>
          </a:solidFill>
        </p:grpSpPr>
        <p:cxnSp>
          <p:nvCxnSpPr>
            <p:cNvPr id="72" name="Straight Connector 71"/>
            <p:cNvCxnSpPr/>
            <p:nvPr/>
          </p:nvCxnSpPr>
          <p:spPr>
            <a:xfrm flipH="1" flipV="1">
              <a:off x="10010797" y="1625488"/>
              <a:ext cx="146608" cy="62150"/>
            </a:xfrm>
            <a:prstGeom prst="line">
              <a:avLst/>
            </a:prstGeom>
            <a:grpFill/>
            <a:ln w="952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/>
          </p:nvCxnSpPr>
          <p:spPr>
            <a:xfrm flipH="1" flipV="1">
              <a:off x="9997165" y="1687638"/>
              <a:ext cx="151882" cy="18366"/>
            </a:xfrm>
            <a:prstGeom prst="line">
              <a:avLst/>
            </a:prstGeom>
            <a:grpFill/>
            <a:ln w="952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/>
          </p:nvCxnSpPr>
          <p:spPr>
            <a:xfrm flipH="1">
              <a:off x="10028296" y="1705233"/>
              <a:ext cx="129110" cy="31431"/>
            </a:xfrm>
            <a:prstGeom prst="line">
              <a:avLst/>
            </a:prstGeom>
            <a:grpFill/>
            <a:ln w="952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5" name="Group 74"/>
            <p:cNvGrpSpPr/>
            <p:nvPr/>
          </p:nvGrpSpPr>
          <p:grpSpPr>
            <a:xfrm>
              <a:off x="10059029" y="1430028"/>
              <a:ext cx="684147" cy="529964"/>
              <a:chOff x="1911952" y="5213997"/>
              <a:chExt cx="1139551" cy="745067"/>
            </a:xfrm>
            <a:grpFill/>
          </p:grpSpPr>
          <p:sp>
            <p:nvSpPr>
              <p:cNvPr id="80" name="Teardrop 79"/>
              <p:cNvSpPr/>
              <p:nvPr/>
            </p:nvSpPr>
            <p:spPr>
              <a:xfrm rot="12560319" flipH="1">
                <a:off x="1911952" y="5281246"/>
                <a:ext cx="254000" cy="184278"/>
              </a:xfrm>
              <a:prstGeom prst="teardrop">
                <a:avLst/>
              </a:prstGeom>
              <a:grpFill/>
              <a:ln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Chord 80"/>
              <p:cNvSpPr/>
              <p:nvPr/>
            </p:nvSpPr>
            <p:spPr>
              <a:xfrm rot="6768170">
                <a:off x="2007914" y="5258111"/>
                <a:ext cx="745067" cy="656839"/>
              </a:xfrm>
              <a:prstGeom prst="chord">
                <a:avLst/>
              </a:prstGeom>
              <a:grpFill/>
              <a:ln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Freeform 81"/>
              <p:cNvSpPr/>
              <p:nvPr/>
            </p:nvSpPr>
            <p:spPr>
              <a:xfrm>
                <a:off x="2616853" y="5693372"/>
                <a:ext cx="434650" cy="180318"/>
              </a:xfrm>
              <a:custGeom>
                <a:avLst/>
                <a:gdLst>
                  <a:gd name="connsiteX0" fmla="*/ 67733 w 373103"/>
                  <a:gd name="connsiteY0" fmla="*/ 0 h 169333"/>
                  <a:gd name="connsiteX1" fmla="*/ 372533 w 373103"/>
                  <a:gd name="connsiteY1" fmla="*/ 33866 h 169333"/>
                  <a:gd name="connsiteX2" fmla="*/ 0 w 373103"/>
                  <a:gd name="connsiteY2" fmla="*/ 169333 h 169333"/>
                  <a:gd name="connsiteX3" fmla="*/ 0 w 373103"/>
                  <a:gd name="connsiteY3" fmla="*/ 169333 h 1693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3103" h="169333">
                    <a:moveTo>
                      <a:pt x="67733" y="0"/>
                    </a:moveTo>
                    <a:cubicBezTo>
                      <a:pt x="225777" y="2822"/>
                      <a:pt x="383822" y="5644"/>
                      <a:pt x="372533" y="33866"/>
                    </a:cubicBezTo>
                    <a:cubicBezTo>
                      <a:pt x="361244" y="62088"/>
                      <a:pt x="0" y="169333"/>
                      <a:pt x="0" y="169333"/>
                    </a:cubicBezTo>
                    <a:lnTo>
                      <a:pt x="0" y="169333"/>
                    </a:lnTo>
                  </a:path>
                </a:pathLst>
              </a:custGeom>
              <a:noFill/>
              <a:ln w="19050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Teardrop 82"/>
              <p:cNvSpPr/>
              <p:nvPr/>
            </p:nvSpPr>
            <p:spPr>
              <a:xfrm rot="9039681">
                <a:off x="2135718" y="5281247"/>
                <a:ext cx="254000" cy="184278"/>
              </a:xfrm>
              <a:prstGeom prst="teardrop">
                <a:avLst/>
              </a:prstGeom>
              <a:grpFill/>
              <a:ln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6" name="Group 75"/>
            <p:cNvGrpSpPr/>
            <p:nvPr/>
          </p:nvGrpSpPr>
          <p:grpSpPr>
            <a:xfrm>
              <a:off x="10163903" y="1639392"/>
              <a:ext cx="151882" cy="101592"/>
              <a:chOff x="10114972" y="1933763"/>
              <a:chExt cx="151882" cy="101592"/>
            </a:xfrm>
            <a:grpFill/>
          </p:grpSpPr>
          <p:cxnSp>
            <p:nvCxnSpPr>
              <p:cNvPr id="77" name="Straight Connector 76"/>
              <p:cNvCxnSpPr/>
              <p:nvPr/>
            </p:nvCxnSpPr>
            <p:spPr>
              <a:xfrm flipV="1">
                <a:off x="10114972" y="1933763"/>
                <a:ext cx="146608" cy="62150"/>
              </a:xfrm>
              <a:prstGeom prst="line">
                <a:avLst/>
              </a:prstGeom>
              <a:grpFill/>
              <a:ln w="952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/>
            </p:nvCxnSpPr>
            <p:spPr>
              <a:xfrm flipV="1">
                <a:off x="10114972" y="1979170"/>
                <a:ext cx="151882" cy="18366"/>
              </a:xfrm>
              <a:prstGeom prst="line">
                <a:avLst/>
              </a:prstGeom>
              <a:grpFill/>
              <a:ln w="952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/>
            </p:nvCxnSpPr>
            <p:spPr>
              <a:xfrm>
                <a:off x="10114972" y="2003924"/>
                <a:ext cx="129110" cy="31431"/>
              </a:xfrm>
              <a:prstGeom prst="line">
                <a:avLst/>
              </a:prstGeom>
              <a:grpFill/>
              <a:ln w="952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4125874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571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559" y="2049462"/>
            <a:ext cx="5803441" cy="4351338"/>
          </a:xfrm>
        </p:spPr>
      </p:pic>
      <p:sp>
        <p:nvSpPr>
          <p:cNvPr id="7" name="TextBox 6"/>
          <p:cNvSpPr txBox="1"/>
          <p:nvPr/>
        </p:nvSpPr>
        <p:spPr>
          <a:xfrm>
            <a:off x="5426765" y="2683565"/>
            <a:ext cx="33311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Test if these are partially accurate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34930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746" y="1525838"/>
            <a:ext cx="5688254" cy="46511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5475" y="1732754"/>
            <a:ext cx="5548779" cy="4537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26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889" y="1027906"/>
            <a:ext cx="7114032" cy="5334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951304" y="2266122"/>
            <a:ext cx="40750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Test the correlation between single cell measures and multi-cell measures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6639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Chapter 3, </a:t>
            </a:r>
            <a:r>
              <a:rPr lang="en-US" i="1" dirty="0" err="1" smtClean="0"/>
              <a:t>Evo</a:t>
            </a:r>
            <a:r>
              <a:rPr lang="en-US" i="1" dirty="0" smtClean="0"/>
              <a:t>. and sexual </a:t>
            </a:r>
            <a:r>
              <a:rPr lang="en-US" i="1" dirty="0"/>
              <a:t>d</a:t>
            </a:r>
            <a:r>
              <a:rPr lang="en-US" i="1" dirty="0" smtClean="0"/>
              <a:t>imorphism of </a:t>
            </a:r>
            <a:r>
              <a:rPr lang="en-US" i="1" dirty="0"/>
              <a:t>meiotic </a:t>
            </a:r>
            <a:r>
              <a:rPr lang="en-US" i="1" dirty="0" smtClean="0"/>
              <a:t>features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565861" y="1792075"/>
            <a:ext cx="4839586" cy="4351338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rmAutofit/>
          </a:bodyPr>
          <a:lstStyle>
            <a:lvl1pPr marL="228600" lvl="0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lvl="1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lvl="5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 smtClean="0"/>
          </a:p>
          <a:p>
            <a:r>
              <a:rPr lang="en-US" dirty="0" smtClean="0"/>
              <a:t>Meiotic features</a:t>
            </a:r>
          </a:p>
          <a:p>
            <a:pPr lvl="1"/>
            <a:r>
              <a:rPr lang="en-US" dirty="0"/>
              <a:t>SC length, CO position, and interference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Focus male pattern in </a:t>
            </a:r>
            <a:r>
              <a:rPr lang="en-US" i="1" dirty="0" err="1" smtClean="0"/>
              <a:t>M.m.muscuslus</a:t>
            </a:r>
            <a:r>
              <a:rPr lang="en-US" dirty="0" smtClean="0"/>
              <a:t> PWD and KAZ</a:t>
            </a:r>
          </a:p>
          <a:p>
            <a:endParaRPr lang="en-US" dirty="0"/>
          </a:p>
          <a:p>
            <a:r>
              <a:rPr lang="en-US" dirty="0" smtClean="0"/>
              <a:t>What differences in features are associated with rapid evolution of </a:t>
            </a:r>
            <a:r>
              <a:rPr lang="en-US" dirty="0" err="1" smtClean="0"/>
              <a:t>gwRR</a:t>
            </a:r>
            <a:r>
              <a:rPr lang="en-US" dirty="0" smtClean="0"/>
              <a:t>?</a:t>
            </a:r>
          </a:p>
          <a:p>
            <a:endParaRPr lang="en-US" dirty="0" smtClean="0"/>
          </a:p>
        </p:txBody>
      </p:sp>
      <p:grpSp>
        <p:nvGrpSpPr>
          <p:cNvPr id="5" name="Group 4"/>
          <p:cNvGrpSpPr/>
          <p:nvPr/>
        </p:nvGrpSpPr>
        <p:grpSpPr>
          <a:xfrm>
            <a:off x="6096000" y="1339590"/>
            <a:ext cx="5534181" cy="4893033"/>
            <a:chOff x="6096000" y="1339590"/>
            <a:chExt cx="5534181" cy="4893033"/>
          </a:xfrm>
        </p:grpSpPr>
        <p:grpSp>
          <p:nvGrpSpPr>
            <p:cNvPr id="4" name="Group 3"/>
            <p:cNvGrpSpPr/>
            <p:nvPr/>
          </p:nvGrpSpPr>
          <p:grpSpPr>
            <a:xfrm>
              <a:off x="6096000" y="1339590"/>
              <a:ext cx="5534181" cy="4893033"/>
              <a:chOff x="3094139" y="975167"/>
              <a:chExt cx="6267326" cy="5505450"/>
            </a:xfrm>
          </p:grpSpPr>
          <p:grpSp>
            <p:nvGrpSpPr>
              <p:cNvPr id="7" name="Group 6"/>
              <p:cNvGrpSpPr/>
              <p:nvPr/>
            </p:nvGrpSpPr>
            <p:grpSpPr>
              <a:xfrm>
                <a:off x="3094139" y="975167"/>
                <a:ext cx="6267326" cy="5505450"/>
                <a:chOff x="1432979" y="1161396"/>
                <a:chExt cx="6267326" cy="5505450"/>
              </a:xfrm>
            </p:grpSpPr>
            <p:pic>
              <p:nvPicPr>
                <p:cNvPr id="3" name="Picture 2"/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-3814" r="25085"/>
                <a:stretch/>
              </p:blipFill>
              <p:spPr>
                <a:xfrm>
                  <a:off x="1432979" y="1829270"/>
                  <a:ext cx="5251600" cy="4837576"/>
                </a:xfrm>
                <a:prstGeom prst="rect">
                  <a:avLst/>
                </a:prstGeom>
              </p:spPr>
            </p:pic>
            <p:pic>
              <p:nvPicPr>
                <p:cNvPr id="6" name="Picture 5"/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6620"/>
                <a:stretch/>
              </p:blipFill>
              <p:spPr>
                <a:xfrm>
                  <a:off x="6684579" y="1161396"/>
                  <a:ext cx="1015726" cy="5505450"/>
                </a:xfrm>
                <a:prstGeom prst="rect">
                  <a:avLst/>
                </a:prstGeom>
              </p:spPr>
            </p:pic>
          </p:grpSp>
          <p:sp>
            <p:nvSpPr>
              <p:cNvPr id="8" name="TextBox 7"/>
              <p:cNvSpPr txBox="1"/>
              <p:nvPr/>
            </p:nvSpPr>
            <p:spPr>
              <a:xfrm>
                <a:off x="6674282" y="5519398"/>
                <a:ext cx="625678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KAZ</a:t>
                </a:r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5156008" y="2362200"/>
                <a:ext cx="774796" cy="64633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PWD</a:t>
                </a:r>
              </a:p>
              <a:p>
                <a:r>
                  <a:rPr lang="en-US" dirty="0" smtClean="0"/>
                  <a:t>MSM</a:t>
                </a:r>
                <a:endParaRPr lang="en-US" dirty="0"/>
              </a:p>
            </p:txBody>
          </p:sp>
        </p:grpSp>
        <p:sp>
          <p:nvSpPr>
            <p:cNvPr id="11" name="TextBox 10"/>
            <p:cNvSpPr txBox="1"/>
            <p:nvPr/>
          </p:nvSpPr>
          <p:spPr>
            <a:xfrm>
              <a:off x="6666623" y="1748505"/>
              <a:ext cx="2500102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MLH1 Counts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925349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523" y="1318591"/>
            <a:ext cx="7114032" cy="5334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851913" y="2445026"/>
            <a:ext cx="26239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Test if kinks affect SC length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27294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Target mice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00341077"/>
              </p:ext>
            </p:extLst>
          </p:nvPr>
        </p:nvGraphicFramePr>
        <p:xfrm>
          <a:off x="282937" y="1804086"/>
          <a:ext cx="5813063" cy="32670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00162"/>
                <a:gridCol w="1894877"/>
                <a:gridCol w="859012"/>
                <a:gridCol w="859012"/>
              </a:tblGrid>
              <a:tr h="370840"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weeks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Check </a:t>
                      </a:r>
                      <a:r>
                        <a:rPr lang="en-US" dirty="0" err="1" smtClean="0"/>
                        <a:t>Biv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18may15_PWD_m1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2400" b="0" i="0" u="none" strike="noStrike" dirty="0" smtClean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18may15_PWD_m2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1apr16_PWD_m3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7.571429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6mar16_PWD_m1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7.857143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2400" b="0" i="0" u="none" strike="noStrike" dirty="0" smtClean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1apr16_PWD_m1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8.571429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1apr16_PWD_m2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8.571429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1mar15_PWD_m1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11.57143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  <p:graphicFrame>
        <p:nvGraphicFramePr>
          <p:cNvPr id="6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69471123"/>
              </p:ext>
            </p:extLst>
          </p:nvPr>
        </p:nvGraphicFramePr>
        <p:xfrm>
          <a:off x="8072256" y="1804086"/>
          <a:ext cx="5940306" cy="49415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9620"/>
                <a:gridCol w="2350389"/>
                <a:gridCol w="540297"/>
              </a:tblGrid>
              <a:tr h="412540"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weeks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Check </a:t>
                      </a:r>
                      <a:r>
                        <a:rPr lang="en-US" dirty="0" err="1" smtClean="0"/>
                        <a:t>Biv</a:t>
                      </a:r>
                      <a:endParaRPr lang="en-US" dirty="0" smtClean="0"/>
                    </a:p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21may18_KAZ_m2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30may18_KAZ_m1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8.285714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30may18_KAZ_m2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8.285714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2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30may18_KAZ_m3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8.285714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2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4dec17_KAZ_m1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8.857143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2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11jan18_KAZ_m2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9.714286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2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11jan18_KAZ_m3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9.714286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11jan18_KAZ_m4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9.714286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21may18_KAZ_m1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Y?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11feb18_KAZ_m1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087027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19397" y="403761"/>
            <a:ext cx="3800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Use RW’s algorithm data?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449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Normalized positions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6712" y="1027906"/>
            <a:ext cx="6790476" cy="556190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r="15979"/>
          <a:stretch/>
        </p:blipFill>
        <p:spPr>
          <a:xfrm>
            <a:off x="-188259" y="1027906"/>
            <a:ext cx="5705388" cy="5561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928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3619861" y="1422376"/>
            <a:ext cx="40836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4 chromosomes, average of 8 COs per nucleus</a:t>
            </a:r>
          </a:p>
          <a:p>
            <a:endParaRPr lang="en-US" sz="2400" dirty="0"/>
          </a:p>
        </p:txBody>
      </p:sp>
      <p:grpSp>
        <p:nvGrpSpPr>
          <p:cNvPr id="55" name="Group 54"/>
          <p:cNvGrpSpPr/>
          <p:nvPr/>
        </p:nvGrpSpPr>
        <p:grpSpPr>
          <a:xfrm>
            <a:off x="271487" y="1860827"/>
            <a:ext cx="2879387" cy="2334638"/>
            <a:chOff x="740620" y="3693620"/>
            <a:chExt cx="2879387" cy="2334638"/>
          </a:xfrm>
        </p:grpSpPr>
        <p:sp>
          <p:nvSpPr>
            <p:cNvPr id="4" name="Oval 3"/>
            <p:cNvSpPr/>
            <p:nvPr/>
          </p:nvSpPr>
          <p:spPr>
            <a:xfrm>
              <a:off x="740620" y="3693620"/>
              <a:ext cx="2879387" cy="2334638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Freeform 4"/>
            <p:cNvSpPr/>
            <p:nvPr/>
          </p:nvSpPr>
          <p:spPr>
            <a:xfrm>
              <a:off x="2647241" y="4374327"/>
              <a:ext cx="723988" cy="1110663"/>
            </a:xfrm>
            <a:custGeom>
              <a:avLst/>
              <a:gdLst>
                <a:gd name="connsiteX0" fmla="*/ 0 w 723988"/>
                <a:gd name="connsiteY0" fmla="*/ 429727 h 1110663"/>
                <a:gd name="connsiteX1" fmla="*/ 389106 w 723988"/>
                <a:gd name="connsiteY1" fmla="*/ 1710 h 1110663"/>
                <a:gd name="connsiteX2" fmla="*/ 719847 w 723988"/>
                <a:gd name="connsiteY2" fmla="*/ 312995 h 1110663"/>
                <a:gd name="connsiteX3" fmla="*/ 583659 w 723988"/>
                <a:gd name="connsiteY3" fmla="*/ 1091208 h 1110663"/>
                <a:gd name="connsiteX4" fmla="*/ 583659 w 723988"/>
                <a:gd name="connsiteY4" fmla="*/ 1091208 h 1110663"/>
                <a:gd name="connsiteX5" fmla="*/ 583659 w 723988"/>
                <a:gd name="connsiteY5" fmla="*/ 1110663 h 1110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3988" h="1110663">
                  <a:moveTo>
                    <a:pt x="0" y="429727"/>
                  </a:moveTo>
                  <a:cubicBezTo>
                    <a:pt x="134566" y="225446"/>
                    <a:pt x="269132" y="21165"/>
                    <a:pt x="389106" y="1710"/>
                  </a:cubicBezTo>
                  <a:cubicBezTo>
                    <a:pt x="509081" y="-17745"/>
                    <a:pt x="687422" y="131412"/>
                    <a:pt x="719847" y="312995"/>
                  </a:cubicBezTo>
                  <a:cubicBezTo>
                    <a:pt x="752273" y="494578"/>
                    <a:pt x="583659" y="1091208"/>
                    <a:pt x="583659" y="1091208"/>
                  </a:cubicBezTo>
                  <a:lnTo>
                    <a:pt x="583659" y="1091208"/>
                  </a:lnTo>
                  <a:lnTo>
                    <a:pt x="583659" y="1110663"/>
                  </a:lnTo>
                </a:path>
              </a:pathLst>
            </a:cu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Freeform 5"/>
            <p:cNvSpPr/>
            <p:nvPr/>
          </p:nvSpPr>
          <p:spPr>
            <a:xfrm flipV="1">
              <a:off x="1674475" y="4470560"/>
              <a:ext cx="723988" cy="563443"/>
            </a:xfrm>
            <a:custGeom>
              <a:avLst/>
              <a:gdLst>
                <a:gd name="connsiteX0" fmla="*/ 0 w 723988"/>
                <a:gd name="connsiteY0" fmla="*/ 429727 h 1110663"/>
                <a:gd name="connsiteX1" fmla="*/ 389106 w 723988"/>
                <a:gd name="connsiteY1" fmla="*/ 1710 h 1110663"/>
                <a:gd name="connsiteX2" fmla="*/ 719847 w 723988"/>
                <a:gd name="connsiteY2" fmla="*/ 312995 h 1110663"/>
                <a:gd name="connsiteX3" fmla="*/ 583659 w 723988"/>
                <a:gd name="connsiteY3" fmla="*/ 1091208 h 1110663"/>
                <a:gd name="connsiteX4" fmla="*/ 583659 w 723988"/>
                <a:gd name="connsiteY4" fmla="*/ 1091208 h 1110663"/>
                <a:gd name="connsiteX5" fmla="*/ 583659 w 723988"/>
                <a:gd name="connsiteY5" fmla="*/ 1110663 h 1110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3988" h="1110663">
                  <a:moveTo>
                    <a:pt x="0" y="429727"/>
                  </a:moveTo>
                  <a:cubicBezTo>
                    <a:pt x="134566" y="225446"/>
                    <a:pt x="269132" y="21165"/>
                    <a:pt x="389106" y="1710"/>
                  </a:cubicBezTo>
                  <a:cubicBezTo>
                    <a:pt x="509081" y="-17745"/>
                    <a:pt x="687422" y="131412"/>
                    <a:pt x="719847" y="312995"/>
                  </a:cubicBezTo>
                  <a:cubicBezTo>
                    <a:pt x="752273" y="494578"/>
                    <a:pt x="583659" y="1091208"/>
                    <a:pt x="583659" y="1091208"/>
                  </a:cubicBezTo>
                  <a:lnTo>
                    <a:pt x="583659" y="1091208"/>
                  </a:lnTo>
                  <a:lnTo>
                    <a:pt x="583659" y="1110663"/>
                  </a:lnTo>
                </a:path>
              </a:pathLst>
            </a:cu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Freeform 6"/>
            <p:cNvSpPr/>
            <p:nvPr/>
          </p:nvSpPr>
          <p:spPr>
            <a:xfrm>
              <a:off x="1425697" y="4050007"/>
              <a:ext cx="407029" cy="475586"/>
            </a:xfrm>
            <a:custGeom>
              <a:avLst/>
              <a:gdLst>
                <a:gd name="connsiteX0" fmla="*/ 0 w 723988"/>
                <a:gd name="connsiteY0" fmla="*/ 429727 h 1110663"/>
                <a:gd name="connsiteX1" fmla="*/ 389106 w 723988"/>
                <a:gd name="connsiteY1" fmla="*/ 1710 h 1110663"/>
                <a:gd name="connsiteX2" fmla="*/ 719847 w 723988"/>
                <a:gd name="connsiteY2" fmla="*/ 312995 h 1110663"/>
                <a:gd name="connsiteX3" fmla="*/ 583659 w 723988"/>
                <a:gd name="connsiteY3" fmla="*/ 1091208 h 1110663"/>
                <a:gd name="connsiteX4" fmla="*/ 583659 w 723988"/>
                <a:gd name="connsiteY4" fmla="*/ 1091208 h 1110663"/>
                <a:gd name="connsiteX5" fmla="*/ 583659 w 723988"/>
                <a:gd name="connsiteY5" fmla="*/ 1110663 h 1110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3988" h="1110663">
                  <a:moveTo>
                    <a:pt x="0" y="429727"/>
                  </a:moveTo>
                  <a:cubicBezTo>
                    <a:pt x="134566" y="225446"/>
                    <a:pt x="269132" y="21165"/>
                    <a:pt x="389106" y="1710"/>
                  </a:cubicBezTo>
                  <a:cubicBezTo>
                    <a:pt x="509081" y="-17745"/>
                    <a:pt x="687422" y="131412"/>
                    <a:pt x="719847" y="312995"/>
                  </a:cubicBezTo>
                  <a:cubicBezTo>
                    <a:pt x="752273" y="494578"/>
                    <a:pt x="583659" y="1091208"/>
                    <a:pt x="583659" y="1091208"/>
                  </a:cubicBezTo>
                  <a:lnTo>
                    <a:pt x="583659" y="1091208"/>
                  </a:lnTo>
                  <a:lnTo>
                    <a:pt x="583659" y="1110663"/>
                  </a:lnTo>
                </a:path>
              </a:pathLst>
            </a:cu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Freeform 8"/>
            <p:cNvSpPr/>
            <p:nvPr/>
          </p:nvSpPr>
          <p:spPr>
            <a:xfrm>
              <a:off x="1205501" y="4947584"/>
              <a:ext cx="1263126" cy="778932"/>
            </a:xfrm>
            <a:custGeom>
              <a:avLst/>
              <a:gdLst>
                <a:gd name="connsiteX0" fmla="*/ 0 w 1263126"/>
                <a:gd name="connsiteY0" fmla="*/ 0 h 778932"/>
                <a:gd name="connsiteX1" fmla="*/ 330740 w 1263126"/>
                <a:gd name="connsiteY1" fmla="*/ 680936 h 778932"/>
                <a:gd name="connsiteX2" fmla="*/ 836579 w 1263126"/>
                <a:gd name="connsiteY2" fmla="*/ 778212 h 778932"/>
                <a:gd name="connsiteX3" fmla="*/ 1225685 w 1263126"/>
                <a:gd name="connsiteY3" fmla="*/ 719847 h 778932"/>
                <a:gd name="connsiteX4" fmla="*/ 1225685 w 1263126"/>
                <a:gd name="connsiteY4" fmla="*/ 700391 h 77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3126" h="778932">
                  <a:moveTo>
                    <a:pt x="0" y="0"/>
                  </a:moveTo>
                  <a:cubicBezTo>
                    <a:pt x="95655" y="275617"/>
                    <a:pt x="191310" y="551234"/>
                    <a:pt x="330740" y="680936"/>
                  </a:cubicBezTo>
                  <a:cubicBezTo>
                    <a:pt x="470170" y="810638"/>
                    <a:pt x="687422" y="771727"/>
                    <a:pt x="836579" y="778212"/>
                  </a:cubicBezTo>
                  <a:cubicBezTo>
                    <a:pt x="985736" y="784697"/>
                    <a:pt x="1160834" y="732817"/>
                    <a:pt x="1225685" y="719847"/>
                  </a:cubicBezTo>
                  <a:cubicBezTo>
                    <a:pt x="1290536" y="706877"/>
                    <a:pt x="1258110" y="703634"/>
                    <a:pt x="1225685" y="700391"/>
                  </a:cubicBezTo>
                </a:path>
              </a:pathLst>
            </a:cu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Flowchart: Connector 9"/>
            <p:cNvSpPr/>
            <p:nvPr/>
          </p:nvSpPr>
          <p:spPr>
            <a:xfrm>
              <a:off x="3264224" y="4599571"/>
              <a:ext cx="214009" cy="237793"/>
            </a:xfrm>
            <a:prstGeom prst="flowChartConnector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Flowchart: Connector 10"/>
            <p:cNvSpPr/>
            <p:nvPr/>
          </p:nvSpPr>
          <p:spPr>
            <a:xfrm>
              <a:off x="3070782" y="4350796"/>
              <a:ext cx="214009" cy="237793"/>
            </a:xfrm>
            <a:prstGeom prst="flowChartConnector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lowchart: Connector 11"/>
            <p:cNvSpPr/>
            <p:nvPr/>
          </p:nvSpPr>
          <p:spPr>
            <a:xfrm>
              <a:off x="2819586" y="4333258"/>
              <a:ext cx="214009" cy="237793"/>
            </a:xfrm>
            <a:prstGeom prst="flowChartConnector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lowchart: Connector 13"/>
            <p:cNvSpPr/>
            <p:nvPr/>
          </p:nvSpPr>
          <p:spPr>
            <a:xfrm>
              <a:off x="3155879" y="5214350"/>
              <a:ext cx="214009" cy="237793"/>
            </a:xfrm>
            <a:prstGeom prst="flowChartConnector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lowchart: Connector 14"/>
            <p:cNvSpPr/>
            <p:nvPr/>
          </p:nvSpPr>
          <p:spPr>
            <a:xfrm>
              <a:off x="3225313" y="4943711"/>
              <a:ext cx="214009" cy="237793"/>
            </a:xfrm>
            <a:prstGeom prst="flowChartConnector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lowchart: Connector 15"/>
            <p:cNvSpPr/>
            <p:nvPr/>
          </p:nvSpPr>
          <p:spPr>
            <a:xfrm>
              <a:off x="2670572" y="4558188"/>
              <a:ext cx="214009" cy="237793"/>
            </a:xfrm>
            <a:prstGeom prst="flowChartConnector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lowchart: Connector 47"/>
            <p:cNvSpPr/>
            <p:nvPr/>
          </p:nvSpPr>
          <p:spPr>
            <a:xfrm>
              <a:off x="2295563" y="4645842"/>
              <a:ext cx="214009" cy="237793"/>
            </a:xfrm>
            <a:prstGeom prst="flowChartConnector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lowchart: Connector 48"/>
            <p:cNvSpPr/>
            <p:nvPr/>
          </p:nvSpPr>
          <p:spPr>
            <a:xfrm>
              <a:off x="2082023" y="4856598"/>
              <a:ext cx="214009" cy="237793"/>
            </a:xfrm>
            <a:prstGeom prst="flowChartConnector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3271476" y="2401893"/>
            <a:ext cx="2879387" cy="2334638"/>
            <a:chOff x="4655175" y="3643716"/>
            <a:chExt cx="2879387" cy="2334638"/>
          </a:xfrm>
        </p:grpSpPr>
        <p:sp>
          <p:nvSpPr>
            <p:cNvPr id="19" name="Oval 18"/>
            <p:cNvSpPr/>
            <p:nvPr/>
          </p:nvSpPr>
          <p:spPr>
            <a:xfrm>
              <a:off x="4655175" y="3643716"/>
              <a:ext cx="2879387" cy="2334638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 19"/>
            <p:cNvSpPr/>
            <p:nvPr/>
          </p:nvSpPr>
          <p:spPr>
            <a:xfrm>
              <a:off x="6561796" y="4324423"/>
              <a:ext cx="723988" cy="1110663"/>
            </a:xfrm>
            <a:custGeom>
              <a:avLst/>
              <a:gdLst>
                <a:gd name="connsiteX0" fmla="*/ 0 w 723988"/>
                <a:gd name="connsiteY0" fmla="*/ 429727 h 1110663"/>
                <a:gd name="connsiteX1" fmla="*/ 389106 w 723988"/>
                <a:gd name="connsiteY1" fmla="*/ 1710 h 1110663"/>
                <a:gd name="connsiteX2" fmla="*/ 719847 w 723988"/>
                <a:gd name="connsiteY2" fmla="*/ 312995 h 1110663"/>
                <a:gd name="connsiteX3" fmla="*/ 583659 w 723988"/>
                <a:gd name="connsiteY3" fmla="*/ 1091208 h 1110663"/>
                <a:gd name="connsiteX4" fmla="*/ 583659 w 723988"/>
                <a:gd name="connsiteY4" fmla="*/ 1091208 h 1110663"/>
                <a:gd name="connsiteX5" fmla="*/ 583659 w 723988"/>
                <a:gd name="connsiteY5" fmla="*/ 1110663 h 1110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3988" h="1110663">
                  <a:moveTo>
                    <a:pt x="0" y="429727"/>
                  </a:moveTo>
                  <a:cubicBezTo>
                    <a:pt x="134566" y="225446"/>
                    <a:pt x="269132" y="21165"/>
                    <a:pt x="389106" y="1710"/>
                  </a:cubicBezTo>
                  <a:cubicBezTo>
                    <a:pt x="509081" y="-17745"/>
                    <a:pt x="687422" y="131412"/>
                    <a:pt x="719847" y="312995"/>
                  </a:cubicBezTo>
                  <a:cubicBezTo>
                    <a:pt x="752273" y="494578"/>
                    <a:pt x="583659" y="1091208"/>
                    <a:pt x="583659" y="1091208"/>
                  </a:cubicBezTo>
                  <a:lnTo>
                    <a:pt x="583659" y="1091208"/>
                  </a:lnTo>
                  <a:lnTo>
                    <a:pt x="583659" y="1110663"/>
                  </a:lnTo>
                </a:path>
              </a:pathLst>
            </a:cu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 20"/>
            <p:cNvSpPr/>
            <p:nvPr/>
          </p:nvSpPr>
          <p:spPr>
            <a:xfrm flipV="1">
              <a:off x="5589030" y="4420656"/>
              <a:ext cx="723988" cy="563443"/>
            </a:xfrm>
            <a:custGeom>
              <a:avLst/>
              <a:gdLst>
                <a:gd name="connsiteX0" fmla="*/ 0 w 723988"/>
                <a:gd name="connsiteY0" fmla="*/ 429727 h 1110663"/>
                <a:gd name="connsiteX1" fmla="*/ 389106 w 723988"/>
                <a:gd name="connsiteY1" fmla="*/ 1710 h 1110663"/>
                <a:gd name="connsiteX2" fmla="*/ 719847 w 723988"/>
                <a:gd name="connsiteY2" fmla="*/ 312995 h 1110663"/>
                <a:gd name="connsiteX3" fmla="*/ 583659 w 723988"/>
                <a:gd name="connsiteY3" fmla="*/ 1091208 h 1110663"/>
                <a:gd name="connsiteX4" fmla="*/ 583659 w 723988"/>
                <a:gd name="connsiteY4" fmla="*/ 1091208 h 1110663"/>
                <a:gd name="connsiteX5" fmla="*/ 583659 w 723988"/>
                <a:gd name="connsiteY5" fmla="*/ 1110663 h 1110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3988" h="1110663">
                  <a:moveTo>
                    <a:pt x="0" y="429727"/>
                  </a:moveTo>
                  <a:cubicBezTo>
                    <a:pt x="134566" y="225446"/>
                    <a:pt x="269132" y="21165"/>
                    <a:pt x="389106" y="1710"/>
                  </a:cubicBezTo>
                  <a:cubicBezTo>
                    <a:pt x="509081" y="-17745"/>
                    <a:pt x="687422" y="131412"/>
                    <a:pt x="719847" y="312995"/>
                  </a:cubicBezTo>
                  <a:cubicBezTo>
                    <a:pt x="752273" y="494578"/>
                    <a:pt x="583659" y="1091208"/>
                    <a:pt x="583659" y="1091208"/>
                  </a:cubicBezTo>
                  <a:lnTo>
                    <a:pt x="583659" y="1091208"/>
                  </a:lnTo>
                  <a:lnTo>
                    <a:pt x="583659" y="1110663"/>
                  </a:lnTo>
                </a:path>
              </a:pathLst>
            </a:cu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 21"/>
            <p:cNvSpPr/>
            <p:nvPr/>
          </p:nvSpPr>
          <p:spPr>
            <a:xfrm>
              <a:off x="5340252" y="4000103"/>
              <a:ext cx="407029" cy="475586"/>
            </a:xfrm>
            <a:custGeom>
              <a:avLst/>
              <a:gdLst>
                <a:gd name="connsiteX0" fmla="*/ 0 w 723988"/>
                <a:gd name="connsiteY0" fmla="*/ 429727 h 1110663"/>
                <a:gd name="connsiteX1" fmla="*/ 389106 w 723988"/>
                <a:gd name="connsiteY1" fmla="*/ 1710 h 1110663"/>
                <a:gd name="connsiteX2" fmla="*/ 719847 w 723988"/>
                <a:gd name="connsiteY2" fmla="*/ 312995 h 1110663"/>
                <a:gd name="connsiteX3" fmla="*/ 583659 w 723988"/>
                <a:gd name="connsiteY3" fmla="*/ 1091208 h 1110663"/>
                <a:gd name="connsiteX4" fmla="*/ 583659 w 723988"/>
                <a:gd name="connsiteY4" fmla="*/ 1091208 h 1110663"/>
                <a:gd name="connsiteX5" fmla="*/ 583659 w 723988"/>
                <a:gd name="connsiteY5" fmla="*/ 1110663 h 1110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3988" h="1110663">
                  <a:moveTo>
                    <a:pt x="0" y="429727"/>
                  </a:moveTo>
                  <a:cubicBezTo>
                    <a:pt x="134566" y="225446"/>
                    <a:pt x="269132" y="21165"/>
                    <a:pt x="389106" y="1710"/>
                  </a:cubicBezTo>
                  <a:cubicBezTo>
                    <a:pt x="509081" y="-17745"/>
                    <a:pt x="687422" y="131412"/>
                    <a:pt x="719847" y="312995"/>
                  </a:cubicBezTo>
                  <a:cubicBezTo>
                    <a:pt x="752273" y="494578"/>
                    <a:pt x="583659" y="1091208"/>
                    <a:pt x="583659" y="1091208"/>
                  </a:cubicBezTo>
                  <a:lnTo>
                    <a:pt x="583659" y="1091208"/>
                  </a:lnTo>
                  <a:lnTo>
                    <a:pt x="583659" y="1110663"/>
                  </a:lnTo>
                </a:path>
              </a:pathLst>
            </a:cu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 22"/>
            <p:cNvSpPr/>
            <p:nvPr/>
          </p:nvSpPr>
          <p:spPr>
            <a:xfrm>
              <a:off x="5120056" y="4897680"/>
              <a:ext cx="1263126" cy="778932"/>
            </a:xfrm>
            <a:custGeom>
              <a:avLst/>
              <a:gdLst>
                <a:gd name="connsiteX0" fmla="*/ 0 w 1263126"/>
                <a:gd name="connsiteY0" fmla="*/ 0 h 778932"/>
                <a:gd name="connsiteX1" fmla="*/ 330740 w 1263126"/>
                <a:gd name="connsiteY1" fmla="*/ 680936 h 778932"/>
                <a:gd name="connsiteX2" fmla="*/ 836579 w 1263126"/>
                <a:gd name="connsiteY2" fmla="*/ 778212 h 778932"/>
                <a:gd name="connsiteX3" fmla="*/ 1225685 w 1263126"/>
                <a:gd name="connsiteY3" fmla="*/ 719847 h 778932"/>
                <a:gd name="connsiteX4" fmla="*/ 1225685 w 1263126"/>
                <a:gd name="connsiteY4" fmla="*/ 700391 h 77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3126" h="778932">
                  <a:moveTo>
                    <a:pt x="0" y="0"/>
                  </a:moveTo>
                  <a:cubicBezTo>
                    <a:pt x="95655" y="275617"/>
                    <a:pt x="191310" y="551234"/>
                    <a:pt x="330740" y="680936"/>
                  </a:cubicBezTo>
                  <a:cubicBezTo>
                    <a:pt x="470170" y="810638"/>
                    <a:pt x="687422" y="771727"/>
                    <a:pt x="836579" y="778212"/>
                  </a:cubicBezTo>
                  <a:cubicBezTo>
                    <a:pt x="985736" y="784697"/>
                    <a:pt x="1160834" y="732817"/>
                    <a:pt x="1225685" y="719847"/>
                  </a:cubicBezTo>
                  <a:cubicBezTo>
                    <a:pt x="1290536" y="706877"/>
                    <a:pt x="1258110" y="703634"/>
                    <a:pt x="1225685" y="700391"/>
                  </a:cubicBezTo>
                </a:path>
              </a:pathLst>
            </a:cu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lowchart: Connector 23"/>
            <p:cNvSpPr/>
            <p:nvPr/>
          </p:nvSpPr>
          <p:spPr>
            <a:xfrm>
              <a:off x="7178779" y="4549667"/>
              <a:ext cx="214009" cy="237793"/>
            </a:xfrm>
            <a:prstGeom prst="flowChartConnector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lowchart: Connector 24"/>
            <p:cNvSpPr/>
            <p:nvPr/>
          </p:nvSpPr>
          <p:spPr>
            <a:xfrm>
              <a:off x="6985337" y="4300892"/>
              <a:ext cx="214009" cy="237793"/>
            </a:xfrm>
            <a:prstGeom prst="flowChartConnector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lowchart: Connector 25"/>
            <p:cNvSpPr/>
            <p:nvPr/>
          </p:nvSpPr>
          <p:spPr>
            <a:xfrm>
              <a:off x="6734141" y="4283354"/>
              <a:ext cx="214009" cy="237793"/>
            </a:xfrm>
            <a:prstGeom prst="flowChartConnector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Flowchart: Connector 26"/>
            <p:cNvSpPr/>
            <p:nvPr/>
          </p:nvSpPr>
          <p:spPr>
            <a:xfrm>
              <a:off x="5620821" y="3991541"/>
              <a:ext cx="214009" cy="237793"/>
            </a:xfrm>
            <a:prstGeom prst="flowChartConnector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Flowchart: Connector 27"/>
            <p:cNvSpPr/>
            <p:nvPr/>
          </p:nvSpPr>
          <p:spPr>
            <a:xfrm>
              <a:off x="5550656" y="4309217"/>
              <a:ext cx="214009" cy="237793"/>
            </a:xfrm>
            <a:prstGeom prst="flowChartConnector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lowchart: Connector 28"/>
            <p:cNvSpPr/>
            <p:nvPr/>
          </p:nvSpPr>
          <p:spPr>
            <a:xfrm>
              <a:off x="7084382" y="4945134"/>
              <a:ext cx="214009" cy="237793"/>
            </a:xfrm>
            <a:prstGeom prst="flowChartConnector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Flowchart: Connector 29"/>
            <p:cNvSpPr/>
            <p:nvPr/>
          </p:nvSpPr>
          <p:spPr>
            <a:xfrm>
              <a:off x="5352095" y="3944144"/>
              <a:ext cx="214009" cy="237793"/>
            </a:xfrm>
            <a:prstGeom prst="flowChartConnector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lowchart: Connector 49"/>
            <p:cNvSpPr/>
            <p:nvPr/>
          </p:nvSpPr>
          <p:spPr>
            <a:xfrm>
              <a:off x="6520132" y="4469692"/>
              <a:ext cx="214009" cy="237793"/>
            </a:xfrm>
            <a:prstGeom prst="flowChartConnector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lowchart: Connector 50"/>
            <p:cNvSpPr/>
            <p:nvPr/>
          </p:nvSpPr>
          <p:spPr>
            <a:xfrm>
              <a:off x="7018273" y="5234131"/>
              <a:ext cx="214009" cy="237793"/>
            </a:xfrm>
            <a:prstGeom prst="flowChartConnector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0" name="Group 69"/>
          <p:cNvGrpSpPr/>
          <p:nvPr/>
        </p:nvGrpSpPr>
        <p:grpSpPr>
          <a:xfrm>
            <a:off x="868749" y="4260408"/>
            <a:ext cx="2879387" cy="2334638"/>
            <a:chOff x="286625" y="4009013"/>
            <a:chExt cx="2879387" cy="2334638"/>
          </a:xfrm>
        </p:grpSpPr>
        <p:sp>
          <p:nvSpPr>
            <p:cNvPr id="57" name="Oval 56"/>
            <p:cNvSpPr/>
            <p:nvPr/>
          </p:nvSpPr>
          <p:spPr>
            <a:xfrm>
              <a:off x="286625" y="4009013"/>
              <a:ext cx="2879387" cy="2334638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Freeform 57"/>
            <p:cNvSpPr/>
            <p:nvPr/>
          </p:nvSpPr>
          <p:spPr>
            <a:xfrm>
              <a:off x="2193246" y="4689720"/>
              <a:ext cx="723988" cy="1110663"/>
            </a:xfrm>
            <a:custGeom>
              <a:avLst/>
              <a:gdLst>
                <a:gd name="connsiteX0" fmla="*/ 0 w 723988"/>
                <a:gd name="connsiteY0" fmla="*/ 429727 h 1110663"/>
                <a:gd name="connsiteX1" fmla="*/ 389106 w 723988"/>
                <a:gd name="connsiteY1" fmla="*/ 1710 h 1110663"/>
                <a:gd name="connsiteX2" fmla="*/ 719847 w 723988"/>
                <a:gd name="connsiteY2" fmla="*/ 312995 h 1110663"/>
                <a:gd name="connsiteX3" fmla="*/ 583659 w 723988"/>
                <a:gd name="connsiteY3" fmla="*/ 1091208 h 1110663"/>
                <a:gd name="connsiteX4" fmla="*/ 583659 w 723988"/>
                <a:gd name="connsiteY4" fmla="*/ 1091208 h 1110663"/>
                <a:gd name="connsiteX5" fmla="*/ 583659 w 723988"/>
                <a:gd name="connsiteY5" fmla="*/ 1110663 h 1110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3988" h="1110663">
                  <a:moveTo>
                    <a:pt x="0" y="429727"/>
                  </a:moveTo>
                  <a:cubicBezTo>
                    <a:pt x="134566" y="225446"/>
                    <a:pt x="269132" y="21165"/>
                    <a:pt x="389106" y="1710"/>
                  </a:cubicBezTo>
                  <a:cubicBezTo>
                    <a:pt x="509081" y="-17745"/>
                    <a:pt x="687422" y="131412"/>
                    <a:pt x="719847" y="312995"/>
                  </a:cubicBezTo>
                  <a:cubicBezTo>
                    <a:pt x="752273" y="494578"/>
                    <a:pt x="583659" y="1091208"/>
                    <a:pt x="583659" y="1091208"/>
                  </a:cubicBezTo>
                  <a:lnTo>
                    <a:pt x="583659" y="1091208"/>
                  </a:lnTo>
                  <a:lnTo>
                    <a:pt x="583659" y="1110663"/>
                  </a:lnTo>
                </a:path>
              </a:pathLst>
            </a:cu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Freeform 58"/>
            <p:cNvSpPr/>
            <p:nvPr/>
          </p:nvSpPr>
          <p:spPr>
            <a:xfrm flipV="1">
              <a:off x="1220480" y="4785953"/>
              <a:ext cx="723988" cy="563443"/>
            </a:xfrm>
            <a:custGeom>
              <a:avLst/>
              <a:gdLst>
                <a:gd name="connsiteX0" fmla="*/ 0 w 723988"/>
                <a:gd name="connsiteY0" fmla="*/ 429727 h 1110663"/>
                <a:gd name="connsiteX1" fmla="*/ 389106 w 723988"/>
                <a:gd name="connsiteY1" fmla="*/ 1710 h 1110663"/>
                <a:gd name="connsiteX2" fmla="*/ 719847 w 723988"/>
                <a:gd name="connsiteY2" fmla="*/ 312995 h 1110663"/>
                <a:gd name="connsiteX3" fmla="*/ 583659 w 723988"/>
                <a:gd name="connsiteY3" fmla="*/ 1091208 h 1110663"/>
                <a:gd name="connsiteX4" fmla="*/ 583659 w 723988"/>
                <a:gd name="connsiteY4" fmla="*/ 1091208 h 1110663"/>
                <a:gd name="connsiteX5" fmla="*/ 583659 w 723988"/>
                <a:gd name="connsiteY5" fmla="*/ 1110663 h 1110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3988" h="1110663">
                  <a:moveTo>
                    <a:pt x="0" y="429727"/>
                  </a:moveTo>
                  <a:cubicBezTo>
                    <a:pt x="134566" y="225446"/>
                    <a:pt x="269132" y="21165"/>
                    <a:pt x="389106" y="1710"/>
                  </a:cubicBezTo>
                  <a:cubicBezTo>
                    <a:pt x="509081" y="-17745"/>
                    <a:pt x="687422" y="131412"/>
                    <a:pt x="719847" y="312995"/>
                  </a:cubicBezTo>
                  <a:cubicBezTo>
                    <a:pt x="752273" y="494578"/>
                    <a:pt x="583659" y="1091208"/>
                    <a:pt x="583659" y="1091208"/>
                  </a:cubicBezTo>
                  <a:lnTo>
                    <a:pt x="583659" y="1091208"/>
                  </a:lnTo>
                  <a:lnTo>
                    <a:pt x="583659" y="1110663"/>
                  </a:lnTo>
                </a:path>
              </a:pathLst>
            </a:cu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Freeform 59"/>
            <p:cNvSpPr/>
            <p:nvPr/>
          </p:nvSpPr>
          <p:spPr>
            <a:xfrm>
              <a:off x="971702" y="4365400"/>
              <a:ext cx="407029" cy="475586"/>
            </a:xfrm>
            <a:custGeom>
              <a:avLst/>
              <a:gdLst>
                <a:gd name="connsiteX0" fmla="*/ 0 w 723988"/>
                <a:gd name="connsiteY0" fmla="*/ 429727 h 1110663"/>
                <a:gd name="connsiteX1" fmla="*/ 389106 w 723988"/>
                <a:gd name="connsiteY1" fmla="*/ 1710 h 1110663"/>
                <a:gd name="connsiteX2" fmla="*/ 719847 w 723988"/>
                <a:gd name="connsiteY2" fmla="*/ 312995 h 1110663"/>
                <a:gd name="connsiteX3" fmla="*/ 583659 w 723988"/>
                <a:gd name="connsiteY3" fmla="*/ 1091208 h 1110663"/>
                <a:gd name="connsiteX4" fmla="*/ 583659 w 723988"/>
                <a:gd name="connsiteY4" fmla="*/ 1091208 h 1110663"/>
                <a:gd name="connsiteX5" fmla="*/ 583659 w 723988"/>
                <a:gd name="connsiteY5" fmla="*/ 1110663 h 1110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3988" h="1110663">
                  <a:moveTo>
                    <a:pt x="0" y="429727"/>
                  </a:moveTo>
                  <a:cubicBezTo>
                    <a:pt x="134566" y="225446"/>
                    <a:pt x="269132" y="21165"/>
                    <a:pt x="389106" y="1710"/>
                  </a:cubicBezTo>
                  <a:cubicBezTo>
                    <a:pt x="509081" y="-17745"/>
                    <a:pt x="687422" y="131412"/>
                    <a:pt x="719847" y="312995"/>
                  </a:cubicBezTo>
                  <a:cubicBezTo>
                    <a:pt x="752273" y="494578"/>
                    <a:pt x="583659" y="1091208"/>
                    <a:pt x="583659" y="1091208"/>
                  </a:cubicBezTo>
                  <a:lnTo>
                    <a:pt x="583659" y="1091208"/>
                  </a:lnTo>
                  <a:lnTo>
                    <a:pt x="583659" y="1110663"/>
                  </a:lnTo>
                </a:path>
              </a:pathLst>
            </a:cu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Freeform 60"/>
            <p:cNvSpPr/>
            <p:nvPr/>
          </p:nvSpPr>
          <p:spPr>
            <a:xfrm>
              <a:off x="751506" y="5262977"/>
              <a:ext cx="1263126" cy="778932"/>
            </a:xfrm>
            <a:custGeom>
              <a:avLst/>
              <a:gdLst>
                <a:gd name="connsiteX0" fmla="*/ 0 w 1263126"/>
                <a:gd name="connsiteY0" fmla="*/ 0 h 778932"/>
                <a:gd name="connsiteX1" fmla="*/ 330740 w 1263126"/>
                <a:gd name="connsiteY1" fmla="*/ 680936 h 778932"/>
                <a:gd name="connsiteX2" fmla="*/ 836579 w 1263126"/>
                <a:gd name="connsiteY2" fmla="*/ 778212 h 778932"/>
                <a:gd name="connsiteX3" fmla="*/ 1225685 w 1263126"/>
                <a:gd name="connsiteY3" fmla="*/ 719847 h 778932"/>
                <a:gd name="connsiteX4" fmla="*/ 1225685 w 1263126"/>
                <a:gd name="connsiteY4" fmla="*/ 700391 h 77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3126" h="778932">
                  <a:moveTo>
                    <a:pt x="0" y="0"/>
                  </a:moveTo>
                  <a:cubicBezTo>
                    <a:pt x="95655" y="275617"/>
                    <a:pt x="191310" y="551234"/>
                    <a:pt x="330740" y="680936"/>
                  </a:cubicBezTo>
                  <a:cubicBezTo>
                    <a:pt x="470170" y="810638"/>
                    <a:pt x="687422" y="771727"/>
                    <a:pt x="836579" y="778212"/>
                  </a:cubicBezTo>
                  <a:cubicBezTo>
                    <a:pt x="985736" y="784697"/>
                    <a:pt x="1160834" y="732817"/>
                    <a:pt x="1225685" y="719847"/>
                  </a:cubicBezTo>
                  <a:cubicBezTo>
                    <a:pt x="1290536" y="706877"/>
                    <a:pt x="1258110" y="703634"/>
                    <a:pt x="1225685" y="700391"/>
                  </a:cubicBezTo>
                </a:path>
              </a:pathLst>
            </a:cu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Flowchart: Connector 61"/>
            <p:cNvSpPr/>
            <p:nvPr/>
          </p:nvSpPr>
          <p:spPr>
            <a:xfrm>
              <a:off x="1254412" y="4386064"/>
              <a:ext cx="214009" cy="237793"/>
            </a:xfrm>
            <a:prstGeom prst="flowChartConnector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Flowchart: Connector 62"/>
            <p:cNvSpPr/>
            <p:nvPr/>
          </p:nvSpPr>
          <p:spPr>
            <a:xfrm>
              <a:off x="864888" y="5638824"/>
              <a:ext cx="214009" cy="237793"/>
            </a:xfrm>
            <a:prstGeom prst="flowChartConnector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Flowchart: Connector 63"/>
            <p:cNvSpPr/>
            <p:nvPr/>
          </p:nvSpPr>
          <p:spPr>
            <a:xfrm>
              <a:off x="2365591" y="4648651"/>
              <a:ext cx="214009" cy="237793"/>
            </a:xfrm>
            <a:prstGeom prst="flowChartConnector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Flowchart: Connector 64"/>
            <p:cNvSpPr/>
            <p:nvPr/>
          </p:nvSpPr>
          <p:spPr>
            <a:xfrm>
              <a:off x="751506" y="5442867"/>
              <a:ext cx="214009" cy="237793"/>
            </a:xfrm>
            <a:prstGeom prst="flowChartConnector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Flowchart: Connector 65"/>
            <p:cNvSpPr/>
            <p:nvPr/>
          </p:nvSpPr>
          <p:spPr>
            <a:xfrm>
              <a:off x="1068211" y="4246418"/>
              <a:ext cx="214009" cy="237793"/>
            </a:xfrm>
            <a:prstGeom prst="flowChartConnector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lowchart: Connector 66"/>
            <p:cNvSpPr/>
            <p:nvPr/>
          </p:nvSpPr>
          <p:spPr>
            <a:xfrm>
              <a:off x="2165367" y="4832759"/>
              <a:ext cx="214009" cy="237793"/>
            </a:xfrm>
            <a:prstGeom prst="flowChartConnector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Flowchart: Connector 67"/>
            <p:cNvSpPr/>
            <p:nvPr/>
          </p:nvSpPr>
          <p:spPr>
            <a:xfrm>
              <a:off x="1373063" y="5197373"/>
              <a:ext cx="214009" cy="237793"/>
            </a:xfrm>
            <a:prstGeom prst="flowChartConnector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Flowchart: Connector 68"/>
            <p:cNvSpPr/>
            <p:nvPr/>
          </p:nvSpPr>
          <p:spPr>
            <a:xfrm>
              <a:off x="1628028" y="5171991"/>
              <a:ext cx="214009" cy="237793"/>
            </a:xfrm>
            <a:prstGeom prst="flowChartConnector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8148874" y="1975382"/>
            <a:ext cx="2879387" cy="2334638"/>
            <a:chOff x="8134435" y="1651306"/>
            <a:chExt cx="2879387" cy="2334638"/>
          </a:xfrm>
        </p:grpSpPr>
        <p:sp>
          <p:nvSpPr>
            <p:cNvPr id="53" name="Oval 52"/>
            <p:cNvSpPr/>
            <p:nvPr/>
          </p:nvSpPr>
          <p:spPr>
            <a:xfrm rot="10955890">
              <a:off x="8134435" y="1651306"/>
              <a:ext cx="2879387" cy="2334638"/>
            </a:xfrm>
            <a:prstGeom prst="ellips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Freeform 55"/>
            <p:cNvSpPr/>
            <p:nvPr/>
          </p:nvSpPr>
          <p:spPr>
            <a:xfrm rot="10955890">
              <a:off x="8387180" y="2157069"/>
              <a:ext cx="723988" cy="1110663"/>
            </a:xfrm>
            <a:custGeom>
              <a:avLst/>
              <a:gdLst>
                <a:gd name="connsiteX0" fmla="*/ 0 w 723988"/>
                <a:gd name="connsiteY0" fmla="*/ 429727 h 1110663"/>
                <a:gd name="connsiteX1" fmla="*/ 389106 w 723988"/>
                <a:gd name="connsiteY1" fmla="*/ 1710 h 1110663"/>
                <a:gd name="connsiteX2" fmla="*/ 719847 w 723988"/>
                <a:gd name="connsiteY2" fmla="*/ 312995 h 1110663"/>
                <a:gd name="connsiteX3" fmla="*/ 583659 w 723988"/>
                <a:gd name="connsiteY3" fmla="*/ 1091208 h 1110663"/>
                <a:gd name="connsiteX4" fmla="*/ 583659 w 723988"/>
                <a:gd name="connsiteY4" fmla="*/ 1091208 h 1110663"/>
                <a:gd name="connsiteX5" fmla="*/ 583659 w 723988"/>
                <a:gd name="connsiteY5" fmla="*/ 1110663 h 1110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3988" h="1110663">
                  <a:moveTo>
                    <a:pt x="0" y="429727"/>
                  </a:moveTo>
                  <a:cubicBezTo>
                    <a:pt x="134566" y="225446"/>
                    <a:pt x="269132" y="21165"/>
                    <a:pt x="389106" y="1710"/>
                  </a:cubicBezTo>
                  <a:cubicBezTo>
                    <a:pt x="509081" y="-17745"/>
                    <a:pt x="687422" y="131412"/>
                    <a:pt x="719847" y="312995"/>
                  </a:cubicBezTo>
                  <a:cubicBezTo>
                    <a:pt x="752273" y="494578"/>
                    <a:pt x="583659" y="1091208"/>
                    <a:pt x="583659" y="1091208"/>
                  </a:cubicBezTo>
                  <a:lnTo>
                    <a:pt x="583659" y="1091208"/>
                  </a:lnTo>
                  <a:lnTo>
                    <a:pt x="583659" y="1110663"/>
                  </a:lnTo>
                </a:path>
              </a:pathLst>
            </a:cu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Freeform 70"/>
            <p:cNvSpPr/>
            <p:nvPr/>
          </p:nvSpPr>
          <p:spPr>
            <a:xfrm rot="10955890" flipV="1">
              <a:off x="9350906" y="2651970"/>
              <a:ext cx="723988" cy="563443"/>
            </a:xfrm>
            <a:custGeom>
              <a:avLst/>
              <a:gdLst>
                <a:gd name="connsiteX0" fmla="*/ 0 w 723988"/>
                <a:gd name="connsiteY0" fmla="*/ 429727 h 1110663"/>
                <a:gd name="connsiteX1" fmla="*/ 389106 w 723988"/>
                <a:gd name="connsiteY1" fmla="*/ 1710 h 1110663"/>
                <a:gd name="connsiteX2" fmla="*/ 719847 w 723988"/>
                <a:gd name="connsiteY2" fmla="*/ 312995 h 1110663"/>
                <a:gd name="connsiteX3" fmla="*/ 583659 w 723988"/>
                <a:gd name="connsiteY3" fmla="*/ 1091208 h 1110663"/>
                <a:gd name="connsiteX4" fmla="*/ 583659 w 723988"/>
                <a:gd name="connsiteY4" fmla="*/ 1091208 h 1110663"/>
                <a:gd name="connsiteX5" fmla="*/ 583659 w 723988"/>
                <a:gd name="connsiteY5" fmla="*/ 1110663 h 1110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3988" h="1110663">
                  <a:moveTo>
                    <a:pt x="0" y="429727"/>
                  </a:moveTo>
                  <a:cubicBezTo>
                    <a:pt x="134566" y="225446"/>
                    <a:pt x="269132" y="21165"/>
                    <a:pt x="389106" y="1710"/>
                  </a:cubicBezTo>
                  <a:cubicBezTo>
                    <a:pt x="509081" y="-17745"/>
                    <a:pt x="687422" y="131412"/>
                    <a:pt x="719847" y="312995"/>
                  </a:cubicBezTo>
                  <a:cubicBezTo>
                    <a:pt x="752273" y="494578"/>
                    <a:pt x="583659" y="1091208"/>
                    <a:pt x="583659" y="1091208"/>
                  </a:cubicBezTo>
                  <a:lnTo>
                    <a:pt x="583659" y="1091208"/>
                  </a:lnTo>
                  <a:lnTo>
                    <a:pt x="583659" y="1110663"/>
                  </a:lnTo>
                </a:path>
              </a:pathLst>
            </a:cu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Freeform 71"/>
            <p:cNvSpPr/>
            <p:nvPr/>
          </p:nvSpPr>
          <p:spPr>
            <a:xfrm rot="10955890">
              <a:off x="9895169" y="3178364"/>
              <a:ext cx="407029" cy="475586"/>
            </a:xfrm>
            <a:custGeom>
              <a:avLst/>
              <a:gdLst>
                <a:gd name="connsiteX0" fmla="*/ 0 w 723988"/>
                <a:gd name="connsiteY0" fmla="*/ 429727 h 1110663"/>
                <a:gd name="connsiteX1" fmla="*/ 389106 w 723988"/>
                <a:gd name="connsiteY1" fmla="*/ 1710 h 1110663"/>
                <a:gd name="connsiteX2" fmla="*/ 719847 w 723988"/>
                <a:gd name="connsiteY2" fmla="*/ 312995 h 1110663"/>
                <a:gd name="connsiteX3" fmla="*/ 583659 w 723988"/>
                <a:gd name="connsiteY3" fmla="*/ 1091208 h 1110663"/>
                <a:gd name="connsiteX4" fmla="*/ 583659 w 723988"/>
                <a:gd name="connsiteY4" fmla="*/ 1091208 h 1110663"/>
                <a:gd name="connsiteX5" fmla="*/ 583659 w 723988"/>
                <a:gd name="connsiteY5" fmla="*/ 1110663 h 1110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3988" h="1110663">
                  <a:moveTo>
                    <a:pt x="0" y="429727"/>
                  </a:moveTo>
                  <a:cubicBezTo>
                    <a:pt x="134566" y="225446"/>
                    <a:pt x="269132" y="21165"/>
                    <a:pt x="389106" y="1710"/>
                  </a:cubicBezTo>
                  <a:cubicBezTo>
                    <a:pt x="509081" y="-17745"/>
                    <a:pt x="687422" y="131412"/>
                    <a:pt x="719847" y="312995"/>
                  </a:cubicBezTo>
                  <a:cubicBezTo>
                    <a:pt x="752273" y="494578"/>
                    <a:pt x="583659" y="1091208"/>
                    <a:pt x="583659" y="1091208"/>
                  </a:cubicBezTo>
                  <a:lnTo>
                    <a:pt x="583659" y="1091208"/>
                  </a:lnTo>
                  <a:lnTo>
                    <a:pt x="583659" y="1110663"/>
                  </a:lnTo>
                </a:path>
              </a:pathLst>
            </a:cu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 72"/>
            <p:cNvSpPr/>
            <p:nvPr/>
          </p:nvSpPr>
          <p:spPr>
            <a:xfrm rot="10955890">
              <a:off x="9307045" y="1969097"/>
              <a:ext cx="1263126" cy="778932"/>
            </a:xfrm>
            <a:custGeom>
              <a:avLst/>
              <a:gdLst>
                <a:gd name="connsiteX0" fmla="*/ 0 w 1263126"/>
                <a:gd name="connsiteY0" fmla="*/ 0 h 778932"/>
                <a:gd name="connsiteX1" fmla="*/ 330740 w 1263126"/>
                <a:gd name="connsiteY1" fmla="*/ 680936 h 778932"/>
                <a:gd name="connsiteX2" fmla="*/ 836579 w 1263126"/>
                <a:gd name="connsiteY2" fmla="*/ 778212 h 778932"/>
                <a:gd name="connsiteX3" fmla="*/ 1225685 w 1263126"/>
                <a:gd name="connsiteY3" fmla="*/ 719847 h 778932"/>
                <a:gd name="connsiteX4" fmla="*/ 1225685 w 1263126"/>
                <a:gd name="connsiteY4" fmla="*/ 700391 h 77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3126" h="778932">
                  <a:moveTo>
                    <a:pt x="0" y="0"/>
                  </a:moveTo>
                  <a:cubicBezTo>
                    <a:pt x="95655" y="275617"/>
                    <a:pt x="191310" y="551234"/>
                    <a:pt x="330740" y="680936"/>
                  </a:cubicBezTo>
                  <a:cubicBezTo>
                    <a:pt x="470170" y="810638"/>
                    <a:pt x="687422" y="771727"/>
                    <a:pt x="836579" y="778212"/>
                  </a:cubicBezTo>
                  <a:cubicBezTo>
                    <a:pt x="985736" y="784697"/>
                    <a:pt x="1160834" y="732817"/>
                    <a:pt x="1225685" y="719847"/>
                  </a:cubicBezTo>
                  <a:cubicBezTo>
                    <a:pt x="1290536" y="706877"/>
                    <a:pt x="1258110" y="703634"/>
                    <a:pt x="1225685" y="700391"/>
                  </a:cubicBezTo>
                </a:path>
              </a:pathLst>
            </a:cu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Flowchart: Connector 73"/>
            <p:cNvSpPr/>
            <p:nvPr/>
          </p:nvSpPr>
          <p:spPr>
            <a:xfrm rot="10955890">
              <a:off x="9776152" y="2659528"/>
              <a:ext cx="214009" cy="237793"/>
            </a:xfrm>
            <a:prstGeom prst="flowChartConnector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Flowchart: Connector 74"/>
            <p:cNvSpPr/>
            <p:nvPr/>
          </p:nvSpPr>
          <p:spPr>
            <a:xfrm rot="10955890">
              <a:off x="8325692" y="2712729"/>
              <a:ext cx="214009" cy="237793"/>
            </a:xfrm>
            <a:prstGeom prst="flowChartConnector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Flowchart: Connector 75"/>
            <p:cNvSpPr/>
            <p:nvPr/>
          </p:nvSpPr>
          <p:spPr>
            <a:xfrm rot="10955890">
              <a:off x="8803721" y="2964386"/>
              <a:ext cx="214009" cy="237793"/>
            </a:xfrm>
            <a:prstGeom prst="flowChartConnector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Flowchart: Connector 76"/>
            <p:cNvSpPr/>
            <p:nvPr/>
          </p:nvSpPr>
          <p:spPr>
            <a:xfrm rot="10955890">
              <a:off x="9317894" y="2864492"/>
              <a:ext cx="214009" cy="237793"/>
            </a:xfrm>
            <a:prstGeom prst="flowChartConnector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Flowchart: Connector 77"/>
            <p:cNvSpPr/>
            <p:nvPr/>
          </p:nvSpPr>
          <p:spPr>
            <a:xfrm rot="10955890">
              <a:off x="9543853" y="1821529"/>
              <a:ext cx="214009" cy="237793"/>
            </a:xfrm>
            <a:prstGeom prst="flowChartConnector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Flowchart: Connector 78"/>
            <p:cNvSpPr/>
            <p:nvPr/>
          </p:nvSpPr>
          <p:spPr>
            <a:xfrm rot="10955890">
              <a:off x="10247582" y="2147384"/>
              <a:ext cx="214009" cy="237793"/>
            </a:xfrm>
            <a:prstGeom prst="flowChartConnector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Flowchart: Connector 79"/>
            <p:cNvSpPr/>
            <p:nvPr/>
          </p:nvSpPr>
          <p:spPr>
            <a:xfrm rot="10955890">
              <a:off x="9885562" y="3506782"/>
              <a:ext cx="214009" cy="237793"/>
            </a:xfrm>
            <a:prstGeom prst="flowChartConnector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lowchart: Connector 80"/>
            <p:cNvSpPr/>
            <p:nvPr/>
          </p:nvSpPr>
          <p:spPr>
            <a:xfrm rot="10955890">
              <a:off x="8422114" y="2183982"/>
              <a:ext cx="214009" cy="237793"/>
            </a:xfrm>
            <a:prstGeom prst="flowChartConnector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Rectangle 2"/>
          <p:cNvSpPr/>
          <p:nvPr/>
        </p:nvSpPr>
        <p:spPr>
          <a:xfrm>
            <a:off x="7634438" y="5661179"/>
            <a:ext cx="4302177" cy="509179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572902" y="6051778"/>
            <a:ext cx="6411142" cy="304698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3</a:t>
            </a:r>
            <a:r>
              <a:rPr lang="en-US" sz="2400" dirty="0" smtClean="0"/>
              <a:t> phenomena of recombination positions</a:t>
            </a:r>
          </a:p>
          <a:p>
            <a:pPr marL="342900" indent="-342900">
              <a:buAutoNum type="arabicPeriod"/>
            </a:pPr>
            <a:r>
              <a:rPr lang="en-US" sz="2400" dirty="0" smtClean="0"/>
              <a:t>Obligatory CO</a:t>
            </a:r>
          </a:p>
          <a:p>
            <a:pPr lvl="1"/>
            <a:r>
              <a:rPr lang="en-US" sz="2400" dirty="0" smtClean="0"/>
              <a:t>&gt;1 CO per chromosome (arm)</a:t>
            </a:r>
          </a:p>
          <a:p>
            <a:pPr marL="342900" indent="-342900">
              <a:buAutoNum type="arabicPeriod"/>
            </a:pPr>
            <a:r>
              <a:rPr lang="en-US" sz="2400" dirty="0" smtClean="0"/>
              <a:t>Positive interference</a:t>
            </a:r>
          </a:p>
          <a:p>
            <a:r>
              <a:rPr lang="en-US" sz="2400" dirty="0" smtClean="0"/>
              <a:t>       Even spacing of COs</a:t>
            </a:r>
          </a:p>
          <a:p>
            <a:r>
              <a:rPr lang="en-US" sz="2400" dirty="0" smtClean="0"/>
              <a:t>3. CO homeostasis</a:t>
            </a:r>
          </a:p>
          <a:p>
            <a:r>
              <a:rPr lang="en-US" sz="2400" dirty="0" smtClean="0"/>
              <a:t>        Nonlinear relationship between precursors and mature COs</a:t>
            </a:r>
            <a:endParaRPr lang="en-US" sz="2400" dirty="0"/>
          </a:p>
        </p:txBody>
      </p:sp>
      <p:sp>
        <p:nvSpPr>
          <p:cNvPr id="82" name="Title 1"/>
          <p:cNvSpPr>
            <a:spLocks noGrp="1"/>
          </p:cNvSpPr>
          <p:nvPr>
            <p:ph type="title"/>
          </p:nvPr>
        </p:nvSpPr>
        <p:spPr>
          <a:xfrm>
            <a:off x="376774" y="227086"/>
            <a:ext cx="10515600" cy="1325563"/>
          </a:xfrm>
        </p:spPr>
        <p:txBody>
          <a:bodyPr/>
          <a:lstStyle/>
          <a:p>
            <a:r>
              <a:rPr lang="en-US" dirty="0" smtClean="0"/>
              <a:t>Background of CO patterning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1046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771" y="2161469"/>
            <a:ext cx="4474606" cy="367964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0003" y="1825625"/>
            <a:ext cx="5093171" cy="4188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127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8683" y="1152263"/>
            <a:ext cx="4743057" cy="4594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702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Binned, SC lengths (from each cell take the shortest and longest 5)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71336"/>
          <a:stretch/>
        </p:blipFill>
        <p:spPr>
          <a:xfrm>
            <a:off x="3486754" y="1574941"/>
            <a:ext cx="1745715" cy="589941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245642" y="6286751"/>
            <a:ext cx="2839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p-value </a:t>
            </a:r>
            <a:r>
              <a:rPr lang="en-US" dirty="0" smtClean="0"/>
              <a:t>=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799347" y="6102085"/>
            <a:ext cx="2839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#p-value = </a:t>
            </a:r>
            <a:r>
              <a:rPr lang="en-US" dirty="0" smtClean="0"/>
              <a:t>0.02131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8199" y="1459193"/>
            <a:ext cx="4983688" cy="482755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r="66236"/>
          <a:stretch/>
        </p:blipFill>
        <p:spPr>
          <a:xfrm>
            <a:off x="21883" y="1459192"/>
            <a:ext cx="2056321" cy="5899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828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495" y="1027906"/>
            <a:ext cx="11123809" cy="5342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082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t="3529"/>
          <a:stretch/>
        </p:blipFill>
        <p:spPr>
          <a:xfrm>
            <a:off x="1417589" y="242047"/>
            <a:ext cx="9652657" cy="6615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115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873" y="594373"/>
            <a:ext cx="11360800" cy="763600"/>
          </a:xfrm>
        </p:spPr>
        <p:txBody>
          <a:bodyPr>
            <a:normAutofit fontScale="90000"/>
          </a:bodyPr>
          <a:lstStyle/>
          <a:p>
            <a:r>
              <a:rPr lang="en-US" dirty="0"/>
              <a:t>Sampling of </a:t>
            </a:r>
            <a:r>
              <a:rPr lang="en-US" i="1" dirty="0" smtClean="0"/>
              <a:t>M. m. musculus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r="5543" b="8383"/>
          <a:stretch/>
        </p:blipFill>
        <p:spPr>
          <a:xfrm>
            <a:off x="2402747" y="2370981"/>
            <a:ext cx="7421477" cy="363853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grpSp>
        <p:nvGrpSpPr>
          <p:cNvPr id="8" name="Group 7"/>
          <p:cNvGrpSpPr/>
          <p:nvPr/>
        </p:nvGrpSpPr>
        <p:grpSpPr>
          <a:xfrm>
            <a:off x="8959637" y="2954281"/>
            <a:ext cx="746011" cy="529964"/>
            <a:chOff x="9997165" y="1430028"/>
            <a:chExt cx="746011" cy="529964"/>
          </a:xfrm>
          <a:solidFill>
            <a:schemeClr val="accent2">
              <a:lumMod val="60000"/>
              <a:lumOff val="40000"/>
            </a:schemeClr>
          </a:solidFill>
        </p:grpSpPr>
        <p:cxnSp>
          <p:nvCxnSpPr>
            <p:cNvPr id="9" name="Straight Connector 8"/>
            <p:cNvCxnSpPr/>
            <p:nvPr/>
          </p:nvCxnSpPr>
          <p:spPr>
            <a:xfrm flipH="1" flipV="1">
              <a:off x="10010797" y="1625488"/>
              <a:ext cx="146608" cy="62150"/>
            </a:xfrm>
            <a:prstGeom prst="line">
              <a:avLst/>
            </a:prstGeom>
            <a:grpFill/>
            <a:ln w="952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 flipV="1">
              <a:off x="9997165" y="1687638"/>
              <a:ext cx="151882" cy="18366"/>
            </a:xfrm>
            <a:prstGeom prst="line">
              <a:avLst/>
            </a:prstGeom>
            <a:grpFill/>
            <a:ln w="952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028296" y="1705233"/>
              <a:ext cx="129110" cy="31431"/>
            </a:xfrm>
            <a:prstGeom prst="line">
              <a:avLst/>
            </a:prstGeom>
            <a:grpFill/>
            <a:ln w="952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" name="Group 11"/>
            <p:cNvGrpSpPr/>
            <p:nvPr/>
          </p:nvGrpSpPr>
          <p:grpSpPr>
            <a:xfrm>
              <a:off x="10059029" y="1430028"/>
              <a:ext cx="684147" cy="529964"/>
              <a:chOff x="1911952" y="5213997"/>
              <a:chExt cx="1139551" cy="745067"/>
            </a:xfrm>
            <a:grpFill/>
          </p:grpSpPr>
          <p:sp>
            <p:nvSpPr>
              <p:cNvPr id="17" name="Teardrop 16"/>
              <p:cNvSpPr/>
              <p:nvPr/>
            </p:nvSpPr>
            <p:spPr>
              <a:xfrm rot="12560319" flipH="1">
                <a:off x="1911952" y="5281246"/>
                <a:ext cx="254000" cy="184278"/>
              </a:xfrm>
              <a:prstGeom prst="teardrop">
                <a:avLst/>
              </a:prstGeom>
              <a:grpFill/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Chord 17"/>
              <p:cNvSpPr/>
              <p:nvPr/>
            </p:nvSpPr>
            <p:spPr>
              <a:xfrm rot="6768170">
                <a:off x="2007914" y="5258111"/>
                <a:ext cx="745067" cy="656839"/>
              </a:xfrm>
              <a:prstGeom prst="chord">
                <a:avLst/>
              </a:prstGeom>
              <a:grpFill/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Freeform 18"/>
              <p:cNvSpPr/>
              <p:nvPr/>
            </p:nvSpPr>
            <p:spPr>
              <a:xfrm>
                <a:off x="2616853" y="5693372"/>
                <a:ext cx="434650" cy="180318"/>
              </a:xfrm>
              <a:custGeom>
                <a:avLst/>
                <a:gdLst>
                  <a:gd name="connsiteX0" fmla="*/ 67733 w 373103"/>
                  <a:gd name="connsiteY0" fmla="*/ 0 h 169333"/>
                  <a:gd name="connsiteX1" fmla="*/ 372533 w 373103"/>
                  <a:gd name="connsiteY1" fmla="*/ 33866 h 169333"/>
                  <a:gd name="connsiteX2" fmla="*/ 0 w 373103"/>
                  <a:gd name="connsiteY2" fmla="*/ 169333 h 169333"/>
                  <a:gd name="connsiteX3" fmla="*/ 0 w 373103"/>
                  <a:gd name="connsiteY3" fmla="*/ 169333 h 1693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3103" h="169333">
                    <a:moveTo>
                      <a:pt x="67733" y="0"/>
                    </a:moveTo>
                    <a:cubicBezTo>
                      <a:pt x="225777" y="2822"/>
                      <a:pt x="383822" y="5644"/>
                      <a:pt x="372533" y="33866"/>
                    </a:cubicBezTo>
                    <a:cubicBezTo>
                      <a:pt x="361244" y="62088"/>
                      <a:pt x="0" y="169333"/>
                      <a:pt x="0" y="169333"/>
                    </a:cubicBezTo>
                    <a:lnTo>
                      <a:pt x="0" y="169333"/>
                    </a:lnTo>
                  </a:path>
                </a:pathLst>
              </a:custGeom>
              <a:noFill/>
              <a:ln w="1905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Teardrop 19"/>
              <p:cNvSpPr/>
              <p:nvPr/>
            </p:nvSpPr>
            <p:spPr>
              <a:xfrm rot="9039681">
                <a:off x="2135718" y="5281247"/>
                <a:ext cx="254000" cy="184278"/>
              </a:xfrm>
              <a:prstGeom prst="teardrop">
                <a:avLst/>
              </a:prstGeom>
              <a:grpFill/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>
              <a:off x="10163903" y="1639392"/>
              <a:ext cx="151882" cy="101592"/>
              <a:chOff x="10114972" y="1933763"/>
              <a:chExt cx="151882" cy="101592"/>
            </a:xfrm>
            <a:grpFill/>
          </p:grpSpPr>
          <p:cxnSp>
            <p:nvCxnSpPr>
              <p:cNvPr id="14" name="Straight Connector 13"/>
              <p:cNvCxnSpPr/>
              <p:nvPr/>
            </p:nvCxnSpPr>
            <p:spPr>
              <a:xfrm flipV="1">
                <a:off x="10114972" y="1933763"/>
                <a:ext cx="146608" cy="62150"/>
              </a:xfrm>
              <a:prstGeom prst="line">
                <a:avLst/>
              </a:prstGeom>
              <a:grpFill/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 flipV="1">
                <a:off x="10114972" y="1979170"/>
                <a:ext cx="151882" cy="18366"/>
              </a:xfrm>
              <a:prstGeom prst="line">
                <a:avLst/>
              </a:prstGeom>
              <a:grpFill/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/>
              <p:nvPr/>
            </p:nvCxnSpPr>
            <p:spPr>
              <a:xfrm>
                <a:off x="10114972" y="2003924"/>
                <a:ext cx="129110" cy="31431"/>
              </a:xfrm>
              <a:prstGeom prst="line">
                <a:avLst/>
              </a:prstGeom>
              <a:grpFill/>
              <a:ln w="9525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3" name="TextBox 22"/>
          <p:cNvSpPr txBox="1"/>
          <p:nvPr/>
        </p:nvSpPr>
        <p:spPr>
          <a:xfrm>
            <a:off x="4259766" y="3749774"/>
            <a:ext cx="1148575" cy="369332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CZECH II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4259766" y="4265656"/>
            <a:ext cx="1257114" cy="369332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PWD, PWK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8184068" y="2547753"/>
            <a:ext cx="1148575" cy="369332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KAZ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5027239" y="2433105"/>
            <a:ext cx="708474" cy="369332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SKIVE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3852746" y="6501835"/>
            <a:ext cx="85130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hlinkClick r:id="rId4"/>
              </a:rPr>
              <a:t>https://natureecoevocommunity.nature.com/users/112451-jiri-forejt/posts/33713-chromosomal-reproductive-isolation-revisited</a:t>
            </a:r>
            <a:endParaRPr lang="en-US" sz="1200" dirty="0"/>
          </a:p>
        </p:txBody>
      </p:sp>
      <p:grpSp>
        <p:nvGrpSpPr>
          <p:cNvPr id="31" name="Group 30"/>
          <p:cNvGrpSpPr/>
          <p:nvPr/>
        </p:nvGrpSpPr>
        <p:grpSpPr>
          <a:xfrm>
            <a:off x="6076674" y="2450707"/>
            <a:ext cx="604686" cy="501999"/>
            <a:chOff x="9997165" y="1430028"/>
            <a:chExt cx="746011" cy="529964"/>
          </a:xfrm>
          <a:solidFill>
            <a:srgbClr val="FF0000"/>
          </a:solidFill>
        </p:grpSpPr>
        <p:cxnSp>
          <p:nvCxnSpPr>
            <p:cNvPr id="32" name="Straight Connector 31"/>
            <p:cNvCxnSpPr/>
            <p:nvPr/>
          </p:nvCxnSpPr>
          <p:spPr>
            <a:xfrm flipH="1" flipV="1">
              <a:off x="10010797" y="1625488"/>
              <a:ext cx="146608" cy="62150"/>
            </a:xfrm>
            <a:prstGeom prst="line">
              <a:avLst/>
            </a:prstGeom>
            <a:grpFill/>
            <a:ln w="9525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 flipH="1" flipV="1">
              <a:off x="9997165" y="1687638"/>
              <a:ext cx="151882" cy="18366"/>
            </a:xfrm>
            <a:prstGeom prst="line">
              <a:avLst/>
            </a:prstGeom>
            <a:grpFill/>
            <a:ln w="9525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 flipH="1">
              <a:off x="10028296" y="1705233"/>
              <a:ext cx="129110" cy="31431"/>
            </a:xfrm>
            <a:prstGeom prst="line">
              <a:avLst/>
            </a:prstGeom>
            <a:grpFill/>
            <a:ln w="9525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5" name="Group 34"/>
            <p:cNvGrpSpPr/>
            <p:nvPr/>
          </p:nvGrpSpPr>
          <p:grpSpPr>
            <a:xfrm>
              <a:off x="10059029" y="1430028"/>
              <a:ext cx="684147" cy="529964"/>
              <a:chOff x="1911952" y="5213997"/>
              <a:chExt cx="1139551" cy="745067"/>
            </a:xfrm>
            <a:grpFill/>
          </p:grpSpPr>
          <p:sp>
            <p:nvSpPr>
              <p:cNvPr id="40" name="Teardrop 39"/>
              <p:cNvSpPr/>
              <p:nvPr/>
            </p:nvSpPr>
            <p:spPr>
              <a:xfrm rot="12560319" flipH="1">
                <a:off x="1911952" y="5281246"/>
                <a:ext cx="254000" cy="184278"/>
              </a:xfrm>
              <a:prstGeom prst="teardrop">
                <a:avLst/>
              </a:prstGeom>
              <a:grpFill/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Chord 40"/>
              <p:cNvSpPr/>
              <p:nvPr/>
            </p:nvSpPr>
            <p:spPr>
              <a:xfrm rot="6768170">
                <a:off x="2007914" y="5258111"/>
                <a:ext cx="745067" cy="656839"/>
              </a:xfrm>
              <a:prstGeom prst="chord">
                <a:avLst/>
              </a:prstGeom>
              <a:grpFill/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Freeform 41"/>
              <p:cNvSpPr/>
              <p:nvPr/>
            </p:nvSpPr>
            <p:spPr>
              <a:xfrm>
                <a:off x="2616853" y="5693372"/>
                <a:ext cx="434650" cy="180318"/>
              </a:xfrm>
              <a:custGeom>
                <a:avLst/>
                <a:gdLst>
                  <a:gd name="connsiteX0" fmla="*/ 67733 w 373103"/>
                  <a:gd name="connsiteY0" fmla="*/ 0 h 169333"/>
                  <a:gd name="connsiteX1" fmla="*/ 372533 w 373103"/>
                  <a:gd name="connsiteY1" fmla="*/ 33866 h 169333"/>
                  <a:gd name="connsiteX2" fmla="*/ 0 w 373103"/>
                  <a:gd name="connsiteY2" fmla="*/ 169333 h 169333"/>
                  <a:gd name="connsiteX3" fmla="*/ 0 w 373103"/>
                  <a:gd name="connsiteY3" fmla="*/ 169333 h 1693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3103" h="169333">
                    <a:moveTo>
                      <a:pt x="67733" y="0"/>
                    </a:moveTo>
                    <a:cubicBezTo>
                      <a:pt x="225777" y="2822"/>
                      <a:pt x="383822" y="5644"/>
                      <a:pt x="372533" y="33866"/>
                    </a:cubicBezTo>
                    <a:cubicBezTo>
                      <a:pt x="361244" y="62088"/>
                      <a:pt x="0" y="169333"/>
                      <a:pt x="0" y="169333"/>
                    </a:cubicBezTo>
                    <a:lnTo>
                      <a:pt x="0" y="169333"/>
                    </a:lnTo>
                  </a:path>
                </a:pathLst>
              </a:custGeom>
              <a:noFill/>
              <a:ln w="1905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Teardrop 42"/>
              <p:cNvSpPr/>
              <p:nvPr/>
            </p:nvSpPr>
            <p:spPr>
              <a:xfrm rot="9039681">
                <a:off x="2135718" y="5281247"/>
                <a:ext cx="254000" cy="184278"/>
              </a:xfrm>
              <a:prstGeom prst="teardrop">
                <a:avLst/>
              </a:prstGeom>
              <a:grpFill/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6" name="Group 35"/>
            <p:cNvGrpSpPr/>
            <p:nvPr/>
          </p:nvGrpSpPr>
          <p:grpSpPr>
            <a:xfrm>
              <a:off x="10163903" y="1639392"/>
              <a:ext cx="151882" cy="101592"/>
              <a:chOff x="10114972" y="1933763"/>
              <a:chExt cx="151882" cy="101592"/>
            </a:xfrm>
            <a:grpFill/>
          </p:grpSpPr>
          <p:cxnSp>
            <p:nvCxnSpPr>
              <p:cNvPr id="37" name="Straight Connector 36"/>
              <p:cNvCxnSpPr/>
              <p:nvPr/>
            </p:nvCxnSpPr>
            <p:spPr>
              <a:xfrm flipV="1">
                <a:off x="10114972" y="1933763"/>
                <a:ext cx="146608" cy="62150"/>
              </a:xfrm>
              <a:prstGeom prst="line">
                <a:avLst/>
              </a:prstGeom>
              <a:grpFill/>
              <a:ln w="9525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>
              <a:xfrm flipV="1">
                <a:off x="10114972" y="1979170"/>
                <a:ext cx="151882" cy="18366"/>
              </a:xfrm>
              <a:prstGeom prst="line">
                <a:avLst/>
              </a:prstGeom>
              <a:grpFill/>
              <a:ln w="9525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/>
            </p:nvCxnSpPr>
            <p:spPr>
              <a:xfrm>
                <a:off x="10114972" y="2003924"/>
                <a:ext cx="129110" cy="31431"/>
              </a:xfrm>
              <a:prstGeom prst="line">
                <a:avLst/>
              </a:prstGeom>
              <a:grpFill/>
              <a:ln w="9525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8" name="Group 57"/>
          <p:cNvGrpSpPr/>
          <p:nvPr/>
        </p:nvGrpSpPr>
        <p:grpSpPr>
          <a:xfrm>
            <a:off x="6262921" y="4189781"/>
            <a:ext cx="659736" cy="428466"/>
            <a:chOff x="9997165" y="1430028"/>
            <a:chExt cx="746011" cy="529964"/>
          </a:xfrm>
          <a:solidFill>
            <a:srgbClr val="FF0000"/>
          </a:solidFill>
        </p:grpSpPr>
        <p:cxnSp>
          <p:nvCxnSpPr>
            <p:cNvPr id="59" name="Straight Connector 58"/>
            <p:cNvCxnSpPr/>
            <p:nvPr/>
          </p:nvCxnSpPr>
          <p:spPr>
            <a:xfrm flipH="1" flipV="1">
              <a:off x="10010797" y="1625488"/>
              <a:ext cx="146608" cy="62150"/>
            </a:xfrm>
            <a:prstGeom prst="line">
              <a:avLst/>
            </a:prstGeom>
            <a:grpFill/>
            <a:ln w="952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/>
          </p:nvCxnSpPr>
          <p:spPr>
            <a:xfrm flipH="1" flipV="1">
              <a:off x="9997165" y="1687638"/>
              <a:ext cx="151882" cy="18366"/>
            </a:xfrm>
            <a:prstGeom prst="line">
              <a:avLst/>
            </a:prstGeom>
            <a:grpFill/>
            <a:ln w="952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/>
          </p:nvCxnSpPr>
          <p:spPr>
            <a:xfrm flipH="1">
              <a:off x="10028296" y="1705233"/>
              <a:ext cx="129110" cy="31431"/>
            </a:xfrm>
            <a:prstGeom prst="line">
              <a:avLst/>
            </a:prstGeom>
            <a:grpFill/>
            <a:ln w="952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2" name="Group 61"/>
            <p:cNvGrpSpPr/>
            <p:nvPr/>
          </p:nvGrpSpPr>
          <p:grpSpPr>
            <a:xfrm>
              <a:off x="10059029" y="1430028"/>
              <a:ext cx="684147" cy="529964"/>
              <a:chOff x="1911952" y="5213997"/>
              <a:chExt cx="1139551" cy="745067"/>
            </a:xfrm>
            <a:grpFill/>
          </p:grpSpPr>
          <p:sp>
            <p:nvSpPr>
              <p:cNvPr id="67" name="Teardrop 66"/>
              <p:cNvSpPr/>
              <p:nvPr/>
            </p:nvSpPr>
            <p:spPr>
              <a:xfrm rot="12560319" flipH="1">
                <a:off x="1911952" y="5281246"/>
                <a:ext cx="254000" cy="184278"/>
              </a:xfrm>
              <a:prstGeom prst="teardrop">
                <a:avLst/>
              </a:prstGeom>
              <a:grpFill/>
              <a:ln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Chord 67"/>
              <p:cNvSpPr/>
              <p:nvPr/>
            </p:nvSpPr>
            <p:spPr>
              <a:xfrm rot="6768170">
                <a:off x="2007914" y="5258111"/>
                <a:ext cx="745067" cy="656839"/>
              </a:xfrm>
              <a:prstGeom prst="chord">
                <a:avLst/>
              </a:prstGeom>
              <a:grpFill/>
              <a:ln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Freeform 68"/>
              <p:cNvSpPr/>
              <p:nvPr/>
            </p:nvSpPr>
            <p:spPr>
              <a:xfrm>
                <a:off x="2616853" y="5693372"/>
                <a:ext cx="434650" cy="180318"/>
              </a:xfrm>
              <a:custGeom>
                <a:avLst/>
                <a:gdLst>
                  <a:gd name="connsiteX0" fmla="*/ 67733 w 373103"/>
                  <a:gd name="connsiteY0" fmla="*/ 0 h 169333"/>
                  <a:gd name="connsiteX1" fmla="*/ 372533 w 373103"/>
                  <a:gd name="connsiteY1" fmla="*/ 33866 h 169333"/>
                  <a:gd name="connsiteX2" fmla="*/ 0 w 373103"/>
                  <a:gd name="connsiteY2" fmla="*/ 169333 h 169333"/>
                  <a:gd name="connsiteX3" fmla="*/ 0 w 373103"/>
                  <a:gd name="connsiteY3" fmla="*/ 169333 h 1693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3103" h="169333">
                    <a:moveTo>
                      <a:pt x="67733" y="0"/>
                    </a:moveTo>
                    <a:cubicBezTo>
                      <a:pt x="225777" y="2822"/>
                      <a:pt x="383822" y="5644"/>
                      <a:pt x="372533" y="33866"/>
                    </a:cubicBezTo>
                    <a:cubicBezTo>
                      <a:pt x="361244" y="62088"/>
                      <a:pt x="0" y="169333"/>
                      <a:pt x="0" y="169333"/>
                    </a:cubicBezTo>
                    <a:lnTo>
                      <a:pt x="0" y="169333"/>
                    </a:lnTo>
                  </a:path>
                </a:pathLst>
              </a:custGeom>
              <a:noFill/>
              <a:ln w="19050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Teardrop 69"/>
              <p:cNvSpPr/>
              <p:nvPr/>
            </p:nvSpPr>
            <p:spPr>
              <a:xfrm rot="9039681">
                <a:off x="2135718" y="5281247"/>
                <a:ext cx="254000" cy="184278"/>
              </a:xfrm>
              <a:prstGeom prst="teardrop">
                <a:avLst/>
              </a:prstGeom>
              <a:grpFill/>
              <a:ln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3" name="Group 62"/>
            <p:cNvGrpSpPr/>
            <p:nvPr/>
          </p:nvGrpSpPr>
          <p:grpSpPr>
            <a:xfrm>
              <a:off x="10163903" y="1639392"/>
              <a:ext cx="151882" cy="101592"/>
              <a:chOff x="10114972" y="1933763"/>
              <a:chExt cx="151882" cy="101592"/>
            </a:xfrm>
            <a:grpFill/>
          </p:grpSpPr>
          <p:cxnSp>
            <p:nvCxnSpPr>
              <p:cNvPr id="64" name="Straight Connector 63"/>
              <p:cNvCxnSpPr/>
              <p:nvPr/>
            </p:nvCxnSpPr>
            <p:spPr>
              <a:xfrm flipV="1">
                <a:off x="10114972" y="1933763"/>
                <a:ext cx="146608" cy="62150"/>
              </a:xfrm>
              <a:prstGeom prst="line">
                <a:avLst/>
              </a:prstGeom>
              <a:grpFill/>
              <a:ln w="952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/>
            </p:nvCxnSpPr>
            <p:spPr>
              <a:xfrm flipV="1">
                <a:off x="10114972" y="1979170"/>
                <a:ext cx="151882" cy="18366"/>
              </a:xfrm>
              <a:prstGeom prst="line">
                <a:avLst/>
              </a:prstGeom>
              <a:grpFill/>
              <a:ln w="952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/>
            </p:nvCxnSpPr>
            <p:spPr>
              <a:xfrm>
                <a:off x="10114972" y="2003924"/>
                <a:ext cx="129110" cy="31431"/>
              </a:xfrm>
              <a:prstGeom prst="line">
                <a:avLst/>
              </a:prstGeom>
              <a:grpFill/>
              <a:ln w="952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1" name="Group 70"/>
          <p:cNvGrpSpPr/>
          <p:nvPr/>
        </p:nvGrpSpPr>
        <p:grpSpPr>
          <a:xfrm>
            <a:off x="6503864" y="3599123"/>
            <a:ext cx="563998" cy="437646"/>
            <a:chOff x="9997165" y="1430028"/>
            <a:chExt cx="746011" cy="529964"/>
          </a:xfrm>
          <a:solidFill>
            <a:srgbClr val="FF0000"/>
          </a:solidFill>
        </p:grpSpPr>
        <p:cxnSp>
          <p:nvCxnSpPr>
            <p:cNvPr id="72" name="Straight Connector 71"/>
            <p:cNvCxnSpPr/>
            <p:nvPr/>
          </p:nvCxnSpPr>
          <p:spPr>
            <a:xfrm flipH="1" flipV="1">
              <a:off x="10010797" y="1625488"/>
              <a:ext cx="146608" cy="62150"/>
            </a:xfrm>
            <a:prstGeom prst="line">
              <a:avLst/>
            </a:prstGeom>
            <a:grpFill/>
            <a:ln w="952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/>
          </p:nvCxnSpPr>
          <p:spPr>
            <a:xfrm flipH="1" flipV="1">
              <a:off x="9997165" y="1687638"/>
              <a:ext cx="151882" cy="18366"/>
            </a:xfrm>
            <a:prstGeom prst="line">
              <a:avLst/>
            </a:prstGeom>
            <a:grpFill/>
            <a:ln w="952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/>
          </p:nvCxnSpPr>
          <p:spPr>
            <a:xfrm flipH="1">
              <a:off x="10028296" y="1705233"/>
              <a:ext cx="129110" cy="31431"/>
            </a:xfrm>
            <a:prstGeom prst="line">
              <a:avLst/>
            </a:prstGeom>
            <a:grpFill/>
            <a:ln w="9525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5" name="Group 74"/>
            <p:cNvGrpSpPr/>
            <p:nvPr/>
          </p:nvGrpSpPr>
          <p:grpSpPr>
            <a:xfrm>
              <a:off x="10059029" y="1430028"/>
              <a:ext cx="684147" cy="529964"/>
              <a:chOff x="1911952" y="5213997"/>
              <a:chExt cx="1139551" cy="745067"/>
            </a:xfrm>
            <a:grpFill/>
          </p:grpSpPr>
          <p:sp>
            <p:nvSpPr>
              <p:cNvPr id="80" name="Teardrop 79"/>
              <p:cNvSpPr/>
              <p:nvPr/>
            </p:nvSpPr>
            <p:spPr>
              <a:xfrm rot="12560319" flipH="1">
                <a:off x="1911952" y="5281246"/>
                <a:ext cx="254000" cy="184278"/>
              </a:xfrm>
              <a:prstGeom prst="teardrop">
                <a:avLst/>
              </a:prstGeom>
              <a:grpFill/>
              <a:ln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Chord 80"/>
              <p:cNvSpPr/>
              <p:nvPr/>
            </p:nvSpPr>
            <p:spPr>
              <a:xfrm rot="6768170">
                <a:off x="2007914" y="5258111"/>
                <a:ext cx="745067" cy="656839"/>
              </a:xfrm>
              <a:prstGeom prst="chord">
                <a:avLst/>
              </a:prstGeom>
              <a:grpFill/>
              <a:ln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Freeform 81"/>
              <p:cNvSpPr/>
              <p:nvPr/>
            </p:nvSpPr>
            <p:spPr>
              <a:xfrm>
                <a:off x="2616853" y="5693372"/>
                <a:ext cx="434650" cy="180318"/>
              </a:xfrm>
              <a:custGeom>
                <a:avLst/>
                <a:gdLst>
                  <a:gd name="connsiteX0" fmla="*/ 67733 w 373103"/>
                  <a:gd name="connsiteY0" fmla="*/ 0 h 169333"/>
                  <a:gd name="connsiteX1" fmla="*/ 372533 w 373103"/>
                  <a:gd name="connsiteY1" fmla="*/ 33866 h 169333"/>
                  <a:gd name="connsiteX2" fmla="*/ 0 w 373103"/>
                  <a:gd name="connsiteY2" fmla="*/ 169333 h 169333"/>
                  <a:gd name="connsiteX3" fmla="*/ 0 w 373103"/>
                  <a:gd name="connsiteY3" fmla="*/ 169333 h 1693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3103" h="169333">
                    <a:moveTo>
                      <a:pt x="67733" y="0"/>
                    </a:moveTo>
                    <a:cubicBezTo>
                      <a:pt x="225777" y="2822"/>
                      <a:pt x="383822" y="5644"/>
                      <a:pt x="372533" y="33866"/>
                    </a:cubicBezTo>
                    <a:cubicBezTo>
                      <a:pt x="361244" y="62088"/>
                      <a:pt x="0" y="169333"/>
                      <a:pt x="0" y="169333"/>
                    </a:cubicBezTo>
                    <a:lnTo>
                      <a:pt x="0" y="169333"/>
                    </a:lnTo>
                  </a:path>
                </a:pathLst>
              </a:custGeom>
              <a:noFill/>
              <a:ln w="19050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Teardrop 82"/>
              <p:cNvSpPr/>
              <p:nvPr/>
            </p:nvSpPr>
            <p:spPr>
              <a:xfrm rot="9039681">
                <a:off x="2135718" y="5281247"/>
                <a:ext cx="254000" cy="184278"/>
              </a:xfrm>
              <a:prstGeom prst="teardrop">
                <a:avLst/>
              </a:prstGeom>
              <a:grpFill/>
              <a:ln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6" name="Group 75"/>
            <p:cNvGrpSpPr/>
            <p:nvPr/>
          </p:nvGrpSpPr>
          <p:grpSpPr>
            <a:xfrm>
              <a:off x="10163903" y="1639392"/>
              <a:ext cx="151882" cy="101592"/>
              <a:chOff x="10114972" y="1933763"/>
              <a:chExt cx="151882" cy="101592"/>
            </a:xfrm>
            <a:grpFill/>
          </p:grpSpPr>
          <p:cxnSp>
            <p:nvCxnSpPr>
              <p:cNvPr id="77" name="Straight Connector 76"/>
              <p:cNvCxnSpPr/>
              <p:nvPr/>
            </p:nvCxnSpPr>
            <p:spPr>
              <a:xfrm flipV="1">
                <a:off x="10114972" y="1933763"/>
                <a:ext cx="146608" cy="62150"/>
              </a:xfrm>
              <a:prstGeom prst="line">
                <a:avLst/>
              </a:prstGeom>
              <a:grpFill/>
              <a:ln w="952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/>
            </p:nvCxnSpPr>
            <p:spPr>
              <a:xfrm flipV="1">
                <a:off x="10114972" y="1979170"/>
                <a:ext cx="151882" cy="18366"/>
              </a:xfrm>
              <a:prstGeom prst="line">
                <a:avLst/>
              </a:prstGeom>
              <a:grpFill/>
              <a:ln w="952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/>
            </p:nvCxnSpPr>
            <p:spPr>
              <a:xfrm>
                <a:off x="10114972" y="2003924"/>
                <a:ext cx="129110" cy="31431"/>
              </a:xfrm>
              <a:prstGeom prst="line">
                <a:avLst/>
              </a:prstGeom>
              <a:grpFill/>
              <a:ln w="9525">
                <a:solidFill>
                  <a:schemeClr val="accent3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4005602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007" y="613502"/>
            <a:ext cx="5859399" cy="519416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0940" y="858273"/>
            <a:ext cx="5307158" cy="4704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384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Male-specific Rec Landscape drives evolution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770120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Bivalent level patterns are sexually dimorphic</a:t>
            </a:r>
          </a:p>
          <a:p>
            <a:r>
              <a:rPr lang="en-US" dirty="0" smtClean="0"/>
              <a:t>SACE model; </a:t>
            </a:r>
            <a:r>
              <a:rPr lang="en-US" b="1" dirty="0" smtClean="0"/>
              <a:t>S</a:t>
            </a:r>
            <a:r>
              <a:rPr lang="en-US" dirty="0" smtClean="0"/>
              <a:t>exually </a:t>
            </a:r>
            <a:r>
              <a:rPr lang="en-US" b="1" dirty="0" err="1" smtClean="0"/>
              <a:t>A</a:t>
            </a:r>
            <a:r>
              <a:rPr lang="en-US" dirty="0" err="1" smtClean="0"/>
              <a:t>natongistic</a:t>
            </a:r>
            <a:r>
              <a:rPr lang="en-US" dirty="0" smtClean="0"/>
              <a:t> </a:t>
            </a:r>
            <a:r>
              <a:rPr lang="en-US" b="1" dirty="0" smtClean="0"/>
              <a:t>C</a:t>
            </a:r>
            <a:r>
              <a:rPr lang="en-US" dirty="0" smtClean="0"/>
              <a:t>is </a:t>
            </a:r>
            <a:r>
              <a:rPr lang="en-US" b="1" dirty="0" smtClean="0"/>
              <a:t>E</a:t>
            </a:r>
            <a:r>
              <a:rPr lang="en-US" dirty="0" smtClean="0"/>
              <a:t>pistasis – SA interactions between promotor and genes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Alternative functional models:</a:t>
            </a:r>
          </a:p>
          <a:p>
            <a:pPr lvl="1"/>
            <a:r>
              <a:rPr lang="en-US" dirty="0" smtClean="0"/>
              <a:t>Chromosome pairing during bouquet</a:t>
            </a:r>
          </a:p>
          <a:p>
            <a:pPr lvl="1"/>
            <a:r>
              <a:rPr lang="en-US" dirty="0" smtClean="0"/>
              <a:t>Balance across metaphase spindle (</a:t>
            </a:r>
            <a:r>
              <a:rPr lang="en-US" dirty="0" err="1" smtClean="0"/>
              <a:t>cohesins</a:t>
            </a:r>
            <a:r>
              <a:rPr lang="en-US" dirty="0" smtClean="0"/>
              <a:t>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31250" t="10666" r="35000" b="5333"/>
          <a:stretch/>
        </p:blipFill>
        <p:spPr>
          <a:xfrm rot="5400000">
            <a:off x="6918960" y="1002665"/>
            <a:ext cx="4114800" cy="576072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219508" y="6075362"/>
            <a:ext cx="4880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Sardell</a:t>
            </a:r>
            <a:r>
              <a:rPr lang="en-US" dirty="0" smtClean="0"/>
              <a:t> and Kirkpatrick, 2019, American Naturalist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1279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8068989"/>
              </p:ext>
            </p:extLst>
          </p:nvPr>
        </p:nvGraphicFramePr>
        <p:xfrm>
          <a:off x="1745451" y="1335573"/>
          <a:ext cx="8476500" cy="46982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97151"/>
                <a:gridCol w="3086418"/>
                <a:gridCol w="2192931"/>
              </a:tblGrid>
              <a:tr h="760856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Feature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Prediction</a:t>
                      </a:r>
                    </a:p>
                    <a:p>
                      <a:pPr algn="ctr"/>
                      <a:r>
                        <a:rPr lang="en-US" dirty="0" smtClean="0"/>
                        <a:t>(based on MLH1 count)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Model</a:t>
                      </a:r>
                      <a:endParaRPr lang="en-US" dirty="0"/>
                    </a:p>
                  </a:txBody>
                  <a:tcPr/>
                </a:tc>
              </a:tr>
              <a:tr h="525090">
                <a:tc>
                  <a:txBody>
                    <a:bodyPr/>
                    <a:lstStyle/>
                    <a:p>
                      <a:r>
                        <a:rPr lang="en-US" dirty="0" smtClean="0"/>
                        <a:t>SC Length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Longer in PWD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Chromosome</a:t>
                      </a:r>
                      <a:r>
                        <a:rPr lang="en-US" sz="1800" baseline="0" dirty="0" smtClean="0"/>
                        <a:t> Axis is DSB / CO area</a:t>
                      </a:r>
                      <a:endParaRPr lang="en-US" sz="1800" dirty="0"/>
                    </a:p>
                  </a:txBody>
                  <a:tcPr/>
                </a:tc>
              </a:tr>
              <a:tr h="648641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Chrm</a:t>
                      </a:r>
                      <a:r>
                        <a:rPr lang="en-US" baseline="0" dirty="0" smtClean="0"/>
                        <a:t> Class</a:t>
                      </a:r>
                    </a:p>
                    <a:p>
                      <a:r>
                        <a:rPr lang="en-US" baseline="0" dirty="0" smtClean="0"/>
                        <a:t>(1CO, 2CO)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More 2COs in PWD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err="1" smtClean="0"/>
                        <a:t>gwRR</a:t>
                      </a:r>
                      <a:r>
                        <a:rPr lang="en-US" sz="1800" baseline="0" dirty="0" smtClean="0"/>
                        <a:t> = sum of chromosomes</a:t>
                      </a:r>
                      <a:endParaRPr lang="en-US" sz="1800" dirty="0"/>
                    </a:p>
                  </a:txBody>
                  <a:tcPr/>
                </a:tc>
              </a:tr>
              <a:tr h="79539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 smtClean="0"/>
                        <a:t>InterFocal</a:t>
                      </a:r>
                      <a:r>
                        <a:rPr lang="en-US" baseline="0" dirty="0" smtClean="0"/>
                        <a:t> Distance (IFD)  (Interference)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Shorter IFD</a:t>
                      </a:r>
                      <a:r>
                        <a:rPr lang="en-US" baseline="0" dirty="0" smtClean="0"/>
                        <a:t> in PWD</a:t>
                      </a:r>
                      <a:r>
                        <a:rPr lang="en-US" dirty="0" smtClean="0"/>
                        <a:t> </a:t>
                      </a:r>
                    </a:p>
                    <a:p>
                      <a:r>
                        <a:rPr lang="en-US" dirty="0" smtClean="0"/>
                        <a:t>(weaker inference)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Interference strength</a:t>
                      </a:r>
                      <a:endParaRPr lang="en-US" sz="1800" dirty="0"/>
                    </a:p>
                  </a:txBody>
                  <a:tcPr/>
                </a:tc>
              </a:tr>
              <a:tr h="92662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CO </a:t>
                      </a:r>
                      <a:r>
                        <a:rPr lang="en-US" dirty="0" smtClean="0"/>
                        <a:t>Position*</a:t>
                      </a:r>
                      <a:endParaRPr lang="en-US" dirty="0" smtClean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    1CO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    2CO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No </a:t>
                      </a:r>
                      <a:r>
                        <a:rPr lang="en-US" baseline="0" dirty="0" smtClean="0"/>
                        <a:t>difference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Interference </a:t>
                      </a:r>
                      <a:r>
                        <a:rPr lang="en-US" sz="1800" dirty="0" smtClean="0"/>
                        <a:t>and</a:t>
                      </a:r>
                      <a:r>
                        <a:rPr lang="en-US" sz="1800" baseline="0" dirty="0" smtClean="0"/>
                        <a:t> </a:t>
                      </a:r>
                      <a:r>
                        <a:rPr lang="en-US" sz="1800" dirty="0" smtClean="0"/>
                        <a:t> </a:t>
                      </a:r>
                      <a:r>
                        <a:rPr lang="en-US" sz="1800" dirty="0" smtClean="0"/>
                        <a:t>Regional </a:t>
                      </a:r>
                      <a:r>
                        <a:rPr lang="en-US" sz="1800" dirty="0" smtClean="0"/>
                        <a:t>bias?</a:t>
                      </a:r>
                    </a:p>
                  </a:txBody>
                  <a:tcPr/>
                </a:tc>
              </a:tr>
              <a:tr h="92662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*Telomere </a:t>
                      </a:r>
                      <a:r>
                        <a:rPr lang="en-US" dirty="0" smtClean="0"/>
                        <a:t>bias, Centromere </a:t>
                      </a:r>
                      <a:r>
                        <a:rPr lang="en-US" dirty="0" smtClean="0"/>
                        <a:t>suppression*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PWD has </a:t>
                      </a:r>
                      <a:r>
                        <a:rPr lang="en-US" dirty="0" smtClean="0"/>
                        <a:t>weaker </a:t>
                      </a:r>
                      <a:r>
                        <a:rPr lang="en-US" dirty="0" smtClean="0"/>
                        <a:t>centromere </a:t>
                      </a:r>
                      <a:r>
                        <a:rPr lang="en-US" dirty="0" smtClean="0"/>
                        <a:t>suppression</a:t>
                      </a:r>
                      <a:r>
                        <a:rPr lang="en-US" baseline="0" dirty="0" smtClean="0"/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Fit more 2CO landscapes</a:t>
                      </a:r>
                      <a:endParaRPr lang="en-US" sz="18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99561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308" t="62006"/>
          <a:stretch/>
        </p:blipFill>
        <p:spPr>
          <a:xfrm>
            <a:off x="1114655" y="2044444"/>
            <a:ext cx="4737910" cy="355330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Curation of Auto Bivalent Data</a:t>
            </a:r>
            <a:endParaRPr lang="en-US" dirty="0"/>
          </a:p>
        </p:txBody>
      </p:sp>
      <p:graphicFrame>
        <p:nvGraphicFramePr>
          <p:cNvPr id="73" name="Table 7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0955110"/>
              </p:ext>
            </p:extLst>
          </p:nvPr>
        </p:nvGraphicFramePr>
        <p:xfrm>
          <a:off x="670226" y="2552287"/>
          <a:ext cx="5626768" cy="2865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86019"/>
                <a:gridCol w="1185065"/>
                <a:gridCol w="145568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Curated</a:t>
                      </a:r>
                      <a:r>
                        <a:rPr lang="en-US" baseline="0" dirty="0" smtClean="0"/>
                        <a:t> Dataset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PWD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KAZ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Mice (7-12 weeks)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Unique</a:t>
                      </a:r>
                      <a:r>
                        <a:rPr lang="en-US" baseline="0" dirty="0" smtClean="0"/>
                        <a:t> c</a:t>
                      </a:r>
                      <a:r>
                        <a:rPr lang="en-US" dirty="0" smtClean="0"/>
                        <a:t>ells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/>
                        <a:t>Auto-Bivalents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    (Total Expected, 19*cells)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542</a:t>
                      </a:r>
                    </a:p>
                    <a:p>
                      <a:r>
                        <a:rPr lang="en-US" dirty="0" smtClean="0"/>
                        <a:t>    (1216)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740</a:t>
                      </a:r>
                    </a:p>
                    <a:p>
                      <a:r>
                        <a:rPr lang="en-US" dirty="0" smtClean="0"/>
                        <a:t>    (1387)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Bivalent hand measures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Number</a:t>
                      </a:r>
                      <a:r>
                        <a:rPr lang="en-US" baseline="0" dirty="0" smtClean="0"/>
                        <a:t> of whole cells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4" name="Group 3"/>
          <p:cNvGrpSpPr/>
          <p:nvPr/>
        </p:nvGrpSpPr>
        <p:grpSpPr>
          <a:xfrm>
            <a:off x="6817935" y="2229122"/>
            <a:ext cx="4730100" cy="4120560"/>
            <a:chOff x="6817935" y="2229122"/>
            <a:chExt cx="4730100" cy="4120560"/>
          </a:xfrm>
        </p:grpSpPr>
        <p:grpSp>
          <p:nvGrpSpPr>
            <p:cNvPr id="3" name="Group 2"/>
            <p:cNvGrpSpPr/>
            <p:nvPr/>
          </p:nvGrpSpPr>
          <p:grpSpPr>
            <a:xfrm>
              <a:off x="6817935" y="2275264"/>
              <a:ext cx="4730100" cy="4074418"/>
              <a:chOff x="6817935" y="2275264"/>
              <a:chExt cx="4730100" cy="4074418"/>
            </a:xfrm>
          </p:grpSpPr>
          <p:grpSp>
            <p:nvGrpSpPr>
              <p:cNvPr id="76" name="Group 75"/>
              <p:cNvGrpSpPr/>
              <p:nvPr/>
            </p:nvGrpSpPr>
            <p:grpSpPr>
              <a:xfrm>
                <a:off x="6817935" y="2275264"/>
                <a:ext cx="4730100" cy="3889752"/>
                <a:chOff x="6743507" y="2699306"/>
                <a:chExt cx="4730100" cy="3889752"/>
              </a:xfrm>
            </p:grpSpPr>
            <p:pic>
              <p:nvPicPr>
                <p:cNvPr id="77" name="Picture 76"/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6743507" y="2699306"/>
                  <a:ext cx="4730100" cy="3889752"/>
                </a:xfrm>
                <a:prstGeom prst="rect">
                  <a:avLst/>
                </a:prstGeom>
              </p:spPr>
            </p:pic>
            <p:cxnSp>
              <p:nvCxnSpPr>
                <p:cNvPr id="79" name="Straight Connector 78"/>
                <p:cNvCxnSpPr/>
                <p:nvPr/>
              </p:nvCxnSpPr>
              <p:spPr>
                <a:xfrm>
                  <a:off x="8686800" y="2976330"/>
                  <a:ext cx="0" cy="3335704"/>
                </a:xfrm>
                <a:prstGeom prst="line">
                  <a:avLst/>
                </a:prstGeom>
                <a:ln w="38100">
                  <a:solidFill>
                    <a:srgbClr val="C0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3" name="TextBox 82"/>
              <p:cNvSpPr txBox="1"/>
              <p:nvPr/>
            </p:nvSpPr>
            <p:spPr>
              <a:xfrm>
                <a:off x="7833449" y="5980350"/>
                <a:ext cx="3194980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Bivalents </a:t>
                </a:r>
                <a:r>
                  <a:rPr lang="en-US" dirty="0" err="1" smtClean="0"/>
                  <a:t>ID’d</a:t>
                </a:r>
                <a:r>
                  <a:rPr lang="en-US" dirty="0" smtClean="0"/>
                  <a:t> per cell</a:t>
                </a:r>
                <a:endParaRPr lang="en-US" dirty="0"/>
              </a:p>
            </p:txBody>
          </p:sp>
        </p:grpSp>
        <p:sp>
          <p:nvSpPr>
            <p:cNvPr id="81" name="TextBox 80"/>
            <p:cNvSpPr txBox="1"/>
            <p:nvPr/>
          </p:nvSpPr>
          <p:spPr>
            <a:xfrm>
              <a:off x="8841754" y="2229122"/>
              <a:ext cx="1966536" cy="64633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19 autosomes per cell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759313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726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3793" y="2190778"/>
            <a:ext cx="5215183" cy="419494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0123" y="1846832"/>
            <a:ext cx="5642780" cy="45388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PWD have longer SC lengths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104108" y="5637246"/>
            <a:ext cx="43273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78.86            80.99            80.2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386620" y="5637246"/>
            <a:ext cx="39671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88.3         95.75        86.19        84.96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349110" y="1832780"/>
            <a:ext cx="232343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KAZ pooled bivalents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257949" y="2006112"/>
            <a:ext cx="287955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PWD pooled bivalents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5693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PWD </a:t>
            </a:r>
            <a:r>
              <a:rPr lang="en-US" dirty="0"/>
              <a:t>have longer SC </a:t>
            </a:r>
            <a:r>
              <a:rPr lang="en-US" dirty="0" smtClean="0"/>
              <a:t>and more 2COs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r="18736"/>
          <a:stretch/>
        </p:blipFill>
        <p:spPr>
          <a:xfrm>
            <a:off x="4663293" y="1690688"/>
            <a:ext cx="6381962" cy="470380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621232" y="5583837"/>
            <a:ext cx="1718864" cy="369332"/>
          </a:xfrm>
          <a:prstGeom prst="rect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PWD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756995" y="5591266"/>
            <a:ext cx="1692676" cy="369332"/>
          </a:xfrm>
          <a:prstGeom prst="rect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KAZ</a:t>
            </a:r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1222192"/>
              </p:ext>
            </p:extLst>
          </p:nvPr>
        </p:nvGraphicFramePr>
        <p:xfrm>
          <a:off x="722127" y="1690688"/>
          <a:ext cx="3045798" cy="27463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2899"/>
                <a:gridCol w="1522899"/>
              </a:tblGrid>
              <a:tr h="408119">
                <a:tc>
                  <a:txBody>
                    <a:bodyPr/>
                    <a:lstStyle/>
                    <a:p>
                      <a:r>
                        <a:rPr lang="en-US" dirty="0" smtClean="0"/>
                        <a:t>SC Length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p-value</a:t>
                      </a:r>
                      <a:endParaRPr lang="en-US" dirty="0"/>
                    </a:p>
                  </a:txBody>
                  <a:tcPr/>
                </a:tc>
              </a:tr>
              <a:tr h="483292">
                <a:tc>
                  <a:txBody>
                    <a:bodyPr/>
                    <a:lstStyle/>
                    <a:p>
                      <a:r>
                        <a:rPr lang="en-US" dirty="0" smtClean="0"/>
                        <a:t>All SC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2.285e-12</a:t>
                      </a:r>
                    </a:p>
                    <a:p>
                      <a:endParaRPr lang="en-US" dirty="0"/>
                    </a:p>
                  </a:txBody>
                  <a:tcPr/>
                </a:tc>
              </a:tr>
              <a:tr h="483292">
                <a:tc>
                  <a:txBody>
                    <a:bodyPr/>
                    <a:lstStyle/>
                    <a:p>
                      <a:r>
                        <a:rPr lang="en-US" dirty="0" smtClean="0"/>
                        <a:t>Shortest bin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0.02131</a:t>
                      </a:r>
                      <a:endParaRPr lang="en-US" dirty="0"/>
                    </a:p>
                  </a:txBody>
                  <a:tcPr/>
                </a:tc>
              </a:tr>
              <a:tr h="483292">
                <a:tc>
                  <a:txBody>
                    <a:bodyPr/>
                    <a:lstStyle/>
                    <a:p>
                      <a:r>
                        <a:rPr lang="en-US" dirty="0" smtClean="0"/>
                        <a:t>Longest</a:t>
                      </a:r>
                      <a:r>
                        <a:rPr lang="en-US" baseline="0" dirty="0" smtClean="0"/>
                        <a:t> bin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0.01495</a:t>
                      </a:r>
                      <a:endParaRPr lang="en-US" dirty="0"/>
                    </a:p>
                  </a:txBody>
                  <a:tcPr/>
                </a:tc>
              </a:tr>
              <a:tr h="342125">
                <a:tc>
                  <a:txBody>
                    <a:bodyPr/>
                    <a:lstStyle/>
                    <a:p>
                      <a:r>
                        <a:rPr lang="en-US" dirty="0" smtClean="0"/>
                        <a:t>1CO*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effectLst/>
                        </a:rPr>
                        <a:t>0.9188</a:t>
                      </a:r>
                      <a:endParaRPr lang="en-US" dirty="0"/>
                    </a:p>
                  </a:txBody>
                  <a:tcPr/>
                </a:tc>
              </a:tr>
              <a:tr h="342125">
                <a:tc>
                  <a:txBody>
                    <a:bodyPr/>
                    <a:lstStyle/>
                    <a:p>
                      <a:r>
                        <a:rPr lang="en-US" dirty="0" smtClean="0"/>
                        <a:t>2CO*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effectLst/>
                        </a:rPr>
                        <a:t>0.009883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9" name="Straight Connector 8"/>
          <p:cNvCxnSpPr/>
          <p:nvPr/>
        </p:nvCxnSpPr>
        <p:spPr>
          <a:xfrm>
            <a:off x="8133348" y="1811632"/>
            <a:ext cx="16041" cy="377963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2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57567182"/>
              </p:ext>
            </p:extLst>
          </p:nvPr>
        </p:nvGraphicFramePr>
        <p:xfrm>
          <a:off x="722127" y="4714966"/>
          <a:ext cx="3632621" cy="175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8511"/>
                <a:gridCol w="1134871"/>
                <a:gridCol w="1259239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Whole cells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PWD</a:t>
                      </a:r>
                    </a:p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KAZ</a:t>
                      </a:r>
                    </a:p>
                    <a:p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1CO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88 (48%)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132 (84%)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2CO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91 (50%)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 (15%)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3CO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 (1%)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31197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3703</TotalTime>
  <Words>1425</Words>
  <Application>Microsoft Office PowerPoint</Application>
  <PresentationFormat>Widescreen</PresentationFormat>
  <Paragraphs>398</Paragraphs>
  <Slides>30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4" baseType="lpstr">
      <vt:lpstr>Arial</vt:lpstr>
      <vt:lpstr>Calibri</vt:lpstr>
      <vt:lpstr>Calibri Light</vt:lpstr>
      <vt:lpstr>Office Theme</vt:lpstr>
      <vt:lpstr>Payseur Lab Meeting 7/17/19</vt:lpstr>
      <vt:lpstr>Chapter 3, Evo. and sexual dimorphism of meiotic features </vt:lpstr>
      <vt:lpstr>Sampling of M. m. musculus</vt:lpstr>
      <vt:lpstr>Male-specific Rec Landscape drives evolution</vt:lpstr>
      <vt:lpstr>PowerPoint Presentation</vt:lpstr>
      <vt:lpstr>Curation of Auto Bivalent Data</vt:lpstr>
      <vt:lpstr>results</vt:lpstr>
      <vt:lpstr>PWD have longer SC lengths</vt:lpstr>
      <vt:lpstr>PWD have longer SC and more 2COs</vt:lpstr>
      <vt:lpstr>Interference, Interfocal Distances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Target mice</vt:lpstr>
      <vt:lpstr>PowerPoint Presentation</vt:lpstr>
      <vt:lpstr>Normalized positions</vt:lpstr>
      <vt:lpstr>Background of CO patterning</vt:lpstr>
      <vt:lpstr>PowerPoint Presentation</vt:lpstr>
      <vt:lpstr>PowerPoint Presentation</vt:lpstr>
      <vt:lpstr>Binned, SC lengths (from each cell take the shortest and longest 5)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 meeting</dc:title>
  <dc:creator>PETERSON, APRIL L</dc:creator>
  <cp:lastModifiedBy>April Peterson</cp:lastModifiedBy>
  <cp:revision>111</cp:revision>
  <dcterms:created xsi:type="dcterms:W3CDTF">2019-07-05T14:26:43Z</dcterms:created>
  <dcterms:modified xsi:type="dcterms:W3CDTF">2019-07-17T17:48:54Z</dcterms:modified>
</cp:coreProperties>
</file>

<file path=docProps/thumbnail.jpeg>
</file>